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rial Unicode Bold" panose="020B0604020202020204" charset="-128"/>
      <p:regular r:id="rId21"/>
    </p:embeddedFont>
    <p:embeddedFont>
      <p:font typeface="Helvetica World Bold" panose="020B0604020202020204" charset="-128"/>
      <p:regular r:id="rId22"/>
    </p:embeddedFont>
    <p:embeddedFont>
      <p:font typeface="Agrandir Wide Bold" panose="020B0604020202020204" charset="0"/>
      <p:regular r:id="rId23"/>
    </p:embeddedFont>
    <p:embeddedFont>
      <p:font typeface="Ahkio" panose="020B0604020202020204" charset="0"/>
      <p:regular r:id="rId24"/>
    </p:embeddedFont>
    <p:embeddedFont>
      <p:font typeface="Ananias Bold" panose="020B0604020202020204" charset="0"/>
      <p:regular r:id="rId25"/>
    </p:embeddedFont>
    <p:embeddedFont>
      <p:font typeface="Antique Olive Bold" panose="020B0604020202020204" charset="0"/>
      <p:regular r:id="rId26"/>
    </p:embeddedFont>
    <p:embeddedFont>
      <p:font typeface="Archivo Black" panose="020B0604020202020204" charset="0"/>
      <p:regular r:id="rId27"/>
    </p:embeddedFont>
    <p:embeddedFont>
      <p:font typeface="Canva Sans" panose="020B0604020202020204" charset="0"/>
      <p:regular r:id="rId28"/>
    </p:embeddedFont>
    <p:embeddedFont>
      <p:font typeface="Canva Sans Bold" panose="020B0604020202020204" charset="0"/>
      <p:regular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DM Sans Bold" charset="0"/>
      <p:regular r:id="rId34"/>
    </p:embeddedFont>
    <p:embeddedFont>
      <p:font typeface="DM Sans Bold Italics" panose="020B0604020202020204" charset="0"/>
      <p:regular r:id="rId35"/>
    </p:embeddedFont>
    <p:embeddedFont>
      <p:font typeface="Dynapuff" panose="020B0604020202020204" charset="0"/>
      <p:regular r:id="rId36"/>
    </p:embeddedFont>
    <p:embeddedFont>
      <p:font typeface="Garet Bold" panose="020B0604020202020204" charset="0"/>
      <p:regular r:id="rId37"/>
    </p:embeddedFont>
    <p:embeddedFont>
      <p:font typeface="Glacial Indifference Bold" panose="020B0604020202020204" charset="0"/>
      <p:regular r:id="rId38"/>
    </p:embeddedFont>
    <p:embeddedFont>
      <p:font typeface="HK Grotesk" panose="020B0604020202020204" charset="0"/>
      <p:regular r:id="rId39"/>
    </p:embeddedFont>
    <p:embeddedFont>
      <p:font typeface="HK Grotesk Bold" panose="020B0604020202020204" charset="0"/>
      <p:regular r:id="rId40"/>
    </p:embeddedFont>
    <p:embeddedFont>
      <p:font typeface="Horizon" panose="020B0604020202020204" charset="0"/>
      <p:regular r:id="rId41"/>
    </p:embeddedFont>
    <p:embeddedFont>
      <p:font typeface="Lovelo" panose="020B0604020202020204" charset="0"/>
      <p:regular r:id="rId42"/>
    </p:embeddedFont>
    <p:embeddedFont>
      <p:font typeface="Poppins Bold" panose="020B0604020202020204" charset="0"/>
      <p:regular r:id="rId43"/>
    </p:embeddedFont>
    <p:embeddedFont>
      <p:font typeface="Rundeck" charset="0"/>
      <p:regular r:id="rId44"/>
    </p:embeddedFont>
    <p:embeddedFont>
      <p:font typeface="TAN Summers" panose="020B0604020202020204" charset="0"/>
      <p:regular r:id="rId45"/>
    </p:embeddedFont>
    <p:embeddedFont>
      <p:font typeface="Times New Roman Condensed" panose="020B0604020202020204" charset="0"/>
      <p:regular r:id="rId46"/>
    </p:embeddedFont>
    <p:embeddedFont>
      <p:font typeface="Times New Roman Condensed Bold" panose="020B0604020202020204" charset="0"/>
      <p:regular r:id="rId47"/>
    </p:embeddedFont>
    <p:embeddedFont>
      <p:font typeface="Times New Roman Condensed Italics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941546-77EE-4EB5-902F-371D2336CA74}" v="44" dt="2025-03-26T13:37:17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522" y="3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ya Gupta" userId="3db6d2c0641cc861" providerId="LiveId" clId="{7286DC89-1B77-4F15-86B9-668EF7C2DC54}"/>
    <pc:docChg chg="undo custSel modSld">
      <pc:chgData name="Riya Gupta" userId="3db6d2c0641cc861" providerId="LiveId" clId="{7286DC89-1B77-4F15-86B9-668EF7C2DC54}" dt="2025-03-25T20:57:38.023" v="37" actId="14100"/>
      <pc:docMkLst>
        <pc:docMk/>
      </pc:docMkLst>
      <pc:sldChg chg="modSp mod">
        <pc:chgData name="Riya Gupta" userId="3db6d2c0641cc861" providerId="LiveId" clId="{7286DC89-1B77-4F15-86B9-668EF7C2DC54}" dt="2025-03-25T20:48:22.808" v="27" actId="1038"/>
        <pc:sldMkLst>
          <pc:docMk/>
          <pc:sldMk cId="0" sldId="258"/>
        </pc:sldMkLst>
        <pc:spChg chg="mod">
          <ac:chgData name="Riya Gupta" userId="3db6d2c0641cc861" providerId="LiveId" clId="{7286DC89-1B77-4F15-86B9-668EF7C2DC54}" dt="2025-03-25T20:48:15.996" v="9" actId="14100"/>
          <ac:spMkLst>
            <pc:docMk/>
            <pc:sldMk cId="0" sldId="258"/>
            <ac:spMk id="16" creationId="{00000000-0000-0000-0000-000000000000}"/>
          </ac:spMkLst>
        </pc:spChg>
        <pc:grpChg chg="mod">
          <ac:chgData name="Riya Gupta" userId="3db6d2c0641cc861" providerId="LiveId" clId="{7286DC89-1B77-4F15-86B9-668EF7C2DC54}" dt="2025-03-25T20:48:22.808" v="27" actId="1038"/>
          <ac:grpSpMkLst>
            <pc:docMk/>
            <pc:sldMk cId="0" sldId="258"/>
            <ac:grpSpMk id="6" creationId="{00000000-0000-0000-0000-000000000000}"/>
          </ac:grpSpMkLst>
        </pc:grpChg>
      </pc:sldChg>
      <pc:sldChg chg="modSp mod">
        <pc:chgData name="Riya Gupta" userId="3db6d2c0641cc861" providerId="LiveId" clId="{7286DC89-1B77-4F15-86B9-668EF7C2DC54}" dt="2025-03-25T20:57:38.023" v="37" actId="14100"/>
        <pc:sldMkLst>
          <pc:docMk/>
          <pc:sldMk cId="0" sldId="259"/>
        </pc:sldMkLst>
        <pc:spChg chg="mod">
          <ac:chgData name="Riya Gupta" userId="3db6d2c0641cc861" providerId="LiveId" clId="{7286DC89-1B77-4F15-86B9-668EF7C2DC54}" dt="2025-03-25T20:57:12.495" v="33" actId="14100"/>
          <ac:spMkLst>
            <pc:docMk/>
            <pc:sldMk cId="0" sldId="259"/>
            <ac:spMk id="9" creationId="{00000000-0000-0000-0000-000000000000}"/>
          </ac:spMkLst>
        </pc:spChg>
        <pc:spChg chg="mod">
          <ac:chgData name="Riya Gupta" userId="3db6d2c0641cc861" providerId="LiveId" clId="{7286DC89-1B77-4F15-86B9-668EF7C2DC54}" dt="2025-03-25T20:56:51.639" v="29" actId="14100"/>
          <ac:spMkLst>
            <pc:docMk/>
            <pc:sldMk cId="0" sldId="259"/>
            <ac:spMk id="25" creationId="{00000000-0000-0000-0000-000000000000}"/>
          </ac:spMkLst>
        </pc:spChg>
        <pc:spChg chg="mod">
          <ac:chgData name="Riya Gupta" userId="3db6d2c0641cc861" providerId="LiveId" clId="{7286DC89-1B77-4F15-86B9-668EF7C2DC54}" dt="2025-03-25T20:57:01.240" v="31" actId="14100"/>
          <ac:spMkLst>
            <pc:docMk/>
            <pc:sldMk cId="0" sldId="259"/>
            <ac:spMk id="33" creationId="{00000000-0000-0000-0000-000000000000}"/>
          </ac:spMkLst>
        </pc:spChg>
        <pc:grpChg chg="mod">
          <ac:chgData name="Riya Gupta" userId="3db6d2c0641cc861" providerId="LiveId" clId="{7286DC89-1B77-4F15-86B9-668EF7C2DC54}" dt="2025-03-25T20:57:28.814" v="36" actId="14100"/>
          <ac:grpSpMkLst>
            <pc:docMk/>
            <pc:sldMk cId="0" sldId="259"/>
            <ac:grpSpMk id="2" creationId="{00000000-0000-0000-0000-000000000000}"/>
          </ac:grpSpMkLst>
        </pc:grpChg>
        <pc:grpChg chg="mod">
          <ac:chgData name="Riya Gupta" userId="3db6d2c0641cc861" providerId="LiveId" clId="{7286DC89-1B77-4F15-86B9-668EF7C2DC54}" dt="2025-03-25T20:57:25.371" v="35" actId="14100"/>
          <ac:grpSpMkLst>
            <pc:docMk/>
            <pc:sldMk cId="0" sldId="259"/>
            <ac:grpSpMk id="4" creationId="{00000000-0000-0000-0000-000000000000}"/>
          </ac:grpSpMkLst>
        </pc:grpChg>
        <pc:grpChg chg="mod">
          <ac:chgData name="Riya Gupta" userId="3db6d2c0641cc861" providerId="LiveId" clId="{7286DC89-1B77-4F15-86B9-668EF7C2DC54}" dt="2025-03-25T20:57:19.638" v="34" actId="14100"/>
          <ac:grpSpMkLst>
            <pc:docMk/>
            <pc:sldMk cId="0" sldId="259"/>
            <ac:grpSpMk id="7" creationId="{00000000-0000-0000-0000-000000000000}"/>
          </ac:grpSpMkLst>
        </pc:grpChg>
        <pc:grpChg chg="mod">
          <ac:chgData name="Riya Gupta" userId="3db6d2c0641cc861" providerId="LiveId" clId="{7286DC89-1B77-4F15-86B9-668EF7C2DC54}" dt="2025-03-25T20:57:38.023" v="37" actId="14100"/>
          <ac:grpSpMkLst>
            <pc:docMk/>
            <pc:sldMk cId="0" sldId="259"/>
            <ac:grpSpMk id="18" creationId="{00000000-0000-0000-0000-000000000000}"/>
          </ac:grpSpMkLst>
        </pc:grpChg>
        <pc:grpChg chg="mod">
          <ac:chgData name="Riya Gupta" userId="3db6d2c0641cc861" providerId="LiveId" clId="{7286DC89-1B77-4F15-86B9-668EF7C2DC54}" dt="2025-03-25T20:56:56.721" v="30" actId="14100"/>
          <ac:grpSpMkLst>
            <pc:docMk/>
            <pc:sldMk cId="0" sldId="259"/>
            <ac:grpSpMk id="20" creationId="{00000000-0000-0000-0000-000000000000}"/>
          </ac:grpSpMkLst>
        </pc:grpChg>
      </pc:sldChg>
      <pc:sldChg chg="modSp mod">
        <pc:chgData name="Riya Gupta" userId="3db6d2c0641cc861" providerId="LiveId" clId="{7286DC89-1B77-4F15-86B9-668EF7C2DC54}" dt="2025-03-25T20:42:56.862" v="8" actId="20577"/>
        <pc:sldMkLst>
          <pc:docMk/>
          <pc:sldMk cId="0" sldId="273"/>
        </pc:sldMkLst>
        <pc:spChg chg="mod">
          <ac:chgData name="Riya Gupta" userId="3db6d2c0641cc861" providerId="LiveId" clId="{7286DC89-1B77-4F15-86B9-668EF7C2DC54}" dt="2025-03-25T20:42:56.862" v="8" actId="20577"/>
          <ac:spMkLst>
            <pc:docMk/>
            <pc:sldMk cId="0" sldId="273"/>
            <ac:spMk id="18" creationId="{00000000-0000-0000-0000-000000000000}"/>
          </ac:spMkLst>
        </pc:spChg>
      </pc:sldChg>
    </pc:docChg>
  </pc:docChgLst>
  <pc:docChgLst>
    <pc:chgData name="Riya Gupta" userId="3db6d2c0641cc861" providerId="LiveId" clId="{F7941546-77EE-4EB5-902F-371D2336CA74}"/>
    <pc:docChg chg="custSel addSld delSld modSld sldOrd">
      <pc:chgData name="Riya Gupta" userId="3db6d2c0641cc861" providerId="LiveId" clId="{F7941546-77EE-4EB5-902F-371D2336CA74}" dt="2025-03-27T17:01:52.019" v="126" actId="2696"/>
      <pc:docMkLst>
        <pc:docMk/>
      </pc:docMkLst>
      <pc:sldChg chg="modTransition">
        <pc:chgData name="Riya Gupta" userId="3db6d2c0641cc861" providerId="LiveId" clId="{F7941546-77EE-4EB5-902F-371D2336CA74}" dt="2025-03-26T12:56:58.517" v="12"/>
        <pc:sldMkLst>
          <pc:docMk/>
          <pc:sldMk cId="0" sldId="256"/>
        </pc:sldMkLst>
      </pc:sldChg>
      <pc:sldChg chg="modTransition">
        <pc:chgData name="Riya Gupta" userId="3db6d2c0641cc861" providerId="LiveId" clId="{F7941546-77EE-4EB5-902F-371D2336CA74}" dt="2025-03-26T12:57:05.300" v="13"/>
        <pc:sldMkLst>
          <pc:docMk/>
          <pc:sldMk cId="0" sldId="257"/>
        </pc:sldMkLst>
      </pc:sldChg>
      <pc:sldChg chg="modTransition">
        <pc:chgData name="Riya Gupta" userId="3db6d2c0641cc861" providerId="LiveId" clId="{F7941546-77EE-4EB5-902F-371D2336CA74}" dt="2025-03-26T12:57:11.578" v="14"/>
        <pc:sldMkLst>
          <pc:docMk/>
          <pc:sldMk cId="0" sldId="258"/>
        </pc:sldMkLst>
      </pc:sldChg>
      <pc:sldChg chg="delSp modSp mod modTransition">
        <pc:chgData name="Riya Gupta" userId="3db6d2c0641cc861" providerId="LiveId" clId="{F7941546-77EE-4EB5-902F-371D2336CA74}" dt="2025-03-26T18:36:24.585" v="122" actId="20577"/>
        <pc:sldMkLst>
          <pc:docMk/>
          <pc:sldMk cId="0" sldId="259"/>
        </pc:sldMkLst>
        <pc:spChg chg="mod">
          <ac:chgData name="Riya Gupta" userId="3db6d2c0641cc861" providerId="LiveId" clId="{F7941546-77EE-4EB5-902F-371D2336CA74}" dt="2025-03-26T18:36:24.585" v="122" actId="20577"/>
          <ac:spMkLst>
            <pc:docMk/>
            <pc:sldMk cId="0" sldId="259"/>
            <ac:spMk id="17" creationId="{00000000-0000-0000-0000-000000000000}"/>
          </ac:spMkLst>
        </pc:spChg>
        <pc:spChg chg="del">
          <ac:chgData name="Riya Gupta" userId="3db6d2c0641cc861" providerId="LiveId" clId="{F7941546-77EE-4EB5-902F-371D2336CA74}" dt="2025-03-26T12:53:45.979" v="0" actId="478"/>
          <ac:spMkLst>
            <pc:docMk/>
            <pc:sldMk cId="0" sldId="259"/>
            <ac:spMk id="38" creationId="{00000000-0000-0000-0000-000000000000}"/>
          </ac:spMkLst>
        </pc:spChg>
      </pc:sldChg>
      <pc:sldChg chg="ord modTransition">
        <pc:chgData name="Riya Gupta" userId="3db6d2c0641cc861" providerId="LiveId" clId="{F7941546-77EE-4EB5-902F-371D2336CA74}" dt="2025-03-26T13:37:17.590" v="47"/>
        <pc:sldMkLst>
          <pc:docMk/>
          <pc:sldMk cId="0" sldId="260"/>
        </pc:sldMkLst>
      </pc:sldChg>
      <pc:sldChg chg="modTransition">
        <pc:chgData name="Riya Gupta" userId="3db6d2c0641cc861" providerId="LiveId" clId="{F7941546-77EE-4EB5-902F-371D2336CA74}" dt="2025-03-26T12:57:47.224" v="18"/>
        <pc:sldMkLst>
          <pc:docMk/>
          <pc:sldMk cId="0" sldId="261"/>
        </pc:sldMkLst>
      </pc:sldChg>
      <pc:sldChg chg="ord modTransition">
        <pc:chgData name="Riya Gupta" userId="3db6d2c0641cc861" providerId="LiveId" clId="{F7941546-77EE-4EB5-902F-371D2336CA74}" dt="2025-03-26T16:50:16.816" v="49"/>
        <pc:sldMkLst>
          <pc:docMk/>
          <pc:sldMk cId="0" sldId="262"/>
        </pc:sldMkLst>
      </pc:sldChg>
      <pc:sldChg chg="modTransition">
        <pc:chgData name="Riya Gupta" userId="3db6d2c0641cc861" providerId="LiveId" clId="{F7941546-77EE-4EB5-902F-371D2336CA74}" dt="2025-03-26T12:58:05.692" v="20"/>
        <pc:sldMkLst>
          <pc:docMk/>
          <pc:sldMk cId="0" sldId="263"/>
        </pc:sldMkLst>
      </pc:sldChg>
      <pc:sldChg chg="modTransition">
        <pc:chgData name="Riya Gupta" userId="3db6d2c0641cc861" providerId="LiveId" clId="{F7941546-77EE-4EB5-902F-371D2336CA74}" dt="2025-03-26T12:58:10.469" v="22"/>
        <pc:sldMkLst>
          <pc:docMk/>
          <pc:sldMk cId="0" sldId="264"/>
        </pc:sldMkLst>
      </pc:sldChg>
      <pc:sldChg chg="modTransition">
        <pc:chgData name="Riya Gupta" userId="3db6d2c0641cc861" providerId="LiveId" clId="{F7941546-77EE-4EB5-902F-371D2336CA74}" dt="2025-03-26T12:58:14.128" v="23"/>
        <pc:sldMkLst>
          <pc:docMk/>
          <pc:sldMk cId="0" sldId="265"/>
        </pc:sldMkLst>
      </pc:sldChg>
      <pc:sldChg chg="modTransition">
        <pc:chgData name="Riya Gupta" userId="3db6d2c0641cc861" providerId="LiveId" clId="{F7941546-77EE-4EB5-902F-371D2336CA74}" dt="2025-03-26T12:58:18.013" v="24"/>
        <pc:sldMkLst>
          <pc:docMk/>
          <pc:sldMk cId="0" sldId="266"/>
        </pc:sldMkLst>
      </pc:sldChg>
      <pc:sldChg chg="modTransition">
        <pc:chgData name="Riya Gupta" userId="3db6d2c0641cc861" providerId="LiveId" clId="{F7941546-77EE-4EB5-902F-371D2336CA74}" dt="2025-03-26T12:58:22.100" v="25"/>
        <pc:sldMkLst>
          <pc:docMk/>
          <pc:sldMk cId="0" sldId="267"/>
        </pc:sldMkLst>
      </pc:sldChg>
      <pc:sldChg chg="modSp mod modTransition">
        <pc:chgData name="Riya Gupta" userId="3db6d2c0641cc861" providerId="LiveId" clId="{F7941546-77EE-4EB5-902F-371D2336CA74}" dt="2025-03-27T06:17:37.694" v="124" actId="20577"/>
        <pc:sldMkLst>
          <pc:docMk/>
          <pc:sldMk cId="0" sldId="268"/>
        </pc:sldMkLst>
        <pc:spChg chg="mod">
          <ac:chgData name="Riya Gupta" userId="3db6d2c0641cc861" providerId="LiveId" clId="{F7941546-77EE-4EB5-902F-371D2336CA74}" dt="2025-03-27T06:17:37.694" v="124" actId="20577"/>
          <ac:spMkLst>
            <pc:docMk/>
            <pc:sldMk cId="0" sldId="268"/>
            <ac:spMk id="6" creationId="{00000000-0000-0000-0000-000000000000}"/>
          </ac:spMkLst>
        </pc:spChg>
      </pc:sldChg>
      <pc:sldChg chg="modTransition">
        <pc:chgData name="Riya Gupta" userId="3db6d2c0641cc861" providerId="LiveId" clId="{F7941546-77EE-4EB5-902F-371D2336CA74}" dt="2025-03-26T12:58:45.451" v="29"/>
        <pc:sldMkLst>
          <pc:docMk/>
          <pc:sldMk cId="0" sldId="269"/>
        </pc:sldMkLst>
      </pc:sldChg>
      <pc:sldChg chg="modSp mod modTransition">
        <pc:chgData name="Riya Gupta" userId="3db6d2c0641cc861" providerId="LiveId" clId="{F7941546-77EE-4EB5-902F-371D2336CA74}" dt="2025-03-26T17:53:55.694" v="62" actId="20577"/>
        <pc:sldMkLst>
          <pc:docMk/>
          <pc:sldMk cId="0" sldId="270"/>
        </pc:sldMkLst>
        <pc:spChg chg="mod">
          <ac:chgData name="Riya Gupta" userId="3db6d2c0641cc861" providerId="LiveId" clId="{F7941546-77EE-4EB5-902F-371D2336CA74}" dt="2025-03-26T17:53:55.694" v="62" actId="20577"/>
          <ac:spMkLst>
            <pc:docMk/>
            <pc:sldMk cId="0" sldId="270"/>
            <ac:spMk id="5" creationId="{00000000-0000-0000-0000-000000000000}"/>
          </ac:spMkLst>
        </pc:spChg>
      </pc:sldChg>
      <pc:sldChg chg="modTransition">
        <pc:chgData name="Riya Gupta" userId="3db6d2c0641cc861" providerId="LiveId" clId="{F7941546-77EE-4EB5-902F-371D2336CA74}" dt="2025-03-26T12:59:18.119" v="33"/>
        <pc:sldMkLst>
          <pc:docMk/>
          <pc:sldMk cId="0" sldId="271"/>
        </pc:sldMkLst>
      </pc:sldChg>
      <pc:sldChg chg="modTransition">
        <pc:chgData name="Riya Gupta" userId="3db6d2c0641cc861" providerId="LiveId" clId="{F7941546-77EE-4EB5-902F-371D2336CA74}" dt="2025-03-26T12:59:36.538" v="35"/>
        <pc:sldMkLst>
          <pc:docMk/>
          <pc:sldMk cId="0" sldId="272"/>
        </pc:sldMkLst>
      </pc:sldChg>
      <pc:sldChg chg="modSp mod modTransition modAnim">
        <pc:chgData name="Riya Gupta" userId="3db6d2c0641cc861" providerId="LiveId" clId="{F7941546-77EE-4EB5-902F-371D2336CA74}" dt="2025-03-26T13:04:18.162" v="44"/>
        <pc:sldMkLst>
          <pc:docMk/>
          <pc:sldMk cId="0" sldId="273"/>
        </pc:sldMkLst>
        <pc:spChg chg="mod">
          <ac:chgData name="Riya Gupta" userId="3db6d2c0641cc861" providerId="LiveId" clId="{F7941546-77EE-4EB5-902F-371D2336CA74}" dt="2025-03-26T12:54:03.537" v="1" actId="20577"/>
          <ac:spMkLst>
            <pc:docMk/>
            <pc:sldMk cId="0" sldId="273"/>
            <ac:spMk id="18" creationId="{00000000-0000-0000-0000-000000000000}"/>
          </ac:spMkLst>
        </pc:spChg>
      </pc:sldChg>
      <pc:sldChg chg="new del">
        <pc:chgData name="Riya Gupta" userId="3db6d2c0641cc861" providerId="LiveId" clId="{F7941546-77EE-4EB5-902F-371D2336CA74}" dt="2025-03-27T17:01:52.019" v="126" actId="2696"/>
        <pc:sldMkLst>
          <pc:docMk/>
          <pc:sldMk cId="849549546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F80F7-8D86-4869-A878-31A52D4D3687}" type="datetimeFigureOut">
              <a:rPr lang="en-IN" smtClean="0"/>
              <a:t>28-03-2025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CF9BB-06C1-414D-954C-4631C799EC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403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CF9BB-06C1-414D-954C-4631C799EC7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835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10" Type="http://schemas.openxmlformats.org/officeDocument/2006/relationships/image" Target="../media/image8.svg"/><Relationship Id="rId4" Type="http://schemas.openxmlformats.org/officeDocument/2006/relationships/image" Target="../media/image20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43066" y="14889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0"/>
            <a:ext cx="6913992" cy="12291542"/>
          </a:xfrm>
          <a:custGeom>
            <a:avLst/>
            <a:gdLst/>
            <a:ahLst/>
            <a:cxnLst/>
            <a:rect l="l" t="t" r="r" b="b"/>
            <a:pathLst>
              <a:path w="6913992" h="12291542">
                <a:moveTo>
                  <a:pt x="6913992" y="0"/>
                </a:moveTo>
                <a:lnTo>
                  <a:pt x="0" y="0"/>
                </a:lnTo>
                <a:lnTo>
                  <a:pt x="0" y="12291542"/>
                </a:lnTo>
                <a:lnTo>
                  <a:pt x="6913992" y="12291542"/>
                </a:lnTo>
                <a:lnTo>
                  <a:pt x="691399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75808" y="1790700"/>
            <a:ext cx="11084087" cy="494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2"/>
              </a:lnSpc>
            </a:pPr>
            <a:r>
              <a:rPr lang="en-US" sz="7047" dirty="0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BUSINESS PROPOSAL</a:t>
            </a:r>
          </a:p>
          <a:p>
            <a:pPr algn="ctr">
              <a:lnSpc>
                <a:spcPts val="7682"/>
              </a:lnSpc>
            </a:pPr>
            <a:r>
              <a:rPr lang="en-US" sz="7047" dirty="0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PRESENTATION</a:t>
            </a:r>
            <a:br>
              <a:rPr lang="en-US" sz="7047" dirty="0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</a:br>
            <a:br>
              <a:rPr lang="en-US" sz="6000" dirty="0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</a:br>
            <a:r>
              <a:rPr lang="en-US" sz="6000" dirty="0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(27 March 2025)</a:t>
            </a:r>
            <a:endParaRPr lang="en-US" sz="7047" dirty="0">
              <a:solidFill>
                <a:srgbClr val="F3F3F7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864221" y="470567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144000" y="6933148"/>
            <a:ext cx="9144000" cy="5081603"/>
          </a:xfrm>
          <a:custGeom>
            <a:avLst/>
            <a:gdLst/>
            <a:ahLst/>
            <a:cxnLst/>
            <a:rect l="l" t="t" r="r" b="b"/>
            <a:pathLst>
              <a:path w="9144000" h="5081603">
                <a:moveTo>
                  <a:pt x="9144000" y="0"/>
                </a:moveTo>
                <a:lnTo>
                  <a:pt x="0" y="0"/>
                </a:lnTo>
                <a:lnTo>
                  <a:pt x="0" y="5081603"/>
                </a:lnTo>
                <a:lnTo>
                  <a:pt x="9144000" y="508160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624403" y="3637236"/>
            <a:ext cx="11121838" cy="5621064"/>
            <a:chOff x="0" y="0"/>
            <a:chExt cx="3547321" cy="17928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47321" cy="1792843"/>
            </a:xfrm>
            <a:custGeom>
              <a:avLst/>
              <a:gdLst/>
              <a:ahLst/>
              <a:cxnLst/>
              <a:rect l="l" t="t" r="r" b="b"/>
              <a:pathLst>
                <a:path w="3547321" h="1792843">
                  <a:moveTo>
                    <a:pt x="35501" y="0"/>
                  </a:moveTo>
                  <a:lnTo>
                    <a:pt x="3511820" y="0"/>
                  </a:lnTo>
                  <a:cubicBezTo>
                    <a:pt x="3521235" y="0"/>
                    <a:pt x="3530265" y="3740"/>
                    <a:pt x="3536922" y="10398"/>
                  </a:cubicBezTo>
                  <a:cubicBezTo>
                    <a:pt x="3543580" y="17056"/>
                    <a:pt x="3547321" y="26086"/>
                    <a:pt x="3547321" y="35501"/>
                  </a:cubicBezTo>
                  <a:lnTo>
                    <a:pt x="3547321" y="1757342"/>
                  </a:lnTo>
                  <a:cubicBezTo>
                    <a:pt x="3547321" y="1776949"/>
                    <a:pt x="3531426" y="1792843"/>
                    <a:pt x="3511820" y="1792843"/>
                  </a:cubicBezTo>
                  <a:lnTo>
                    <a:pt x="35501" y="1792843"/>
                  </a:lnTo>
                  <a:cubicBezTo>
                    <a:pt x="15894" y="1792843"/>
                    <a:pt x="0" y="1776949"/>
                    <a:pt x="0" y="1757342"/>
                  </a:cubicBezTo>
                  <a:lnTo>
                    <a:pt x="0" y="35501"/>
                  </a:lnTo>
                  <a:cubicBezTo>
                    <a:pt x="0" y="15894"/>
                    <a:pt x="15894" y="0"/>
                    <a:pt x="355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547321" cy="1840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04894" y="836361"/>
            <a:ext cx="8827454" cy="114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0"/>
              </a:lnSpc>
            </a:pPr>
            <a:r>
              <a:rPr lang="en-US" sz="8184" b="1" u="sng" spc="-286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It Works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9701" y="4176249"/>
            <a:ext cx="4745031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FFFFFF"/>
                </a:solidFill>
                <a:latin typeface="Antique Olive Bold"/>
                <a:ea typeface="Antique Olive Bold"/>
                <a:cs typeface="Antique Olive Bold"/>
                <a:sym typeface="Antique Olive Bold"/>
              </a:rPr>
              <a:t>→ Blockchain-Powered Identity Vault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09578" y="3475311"/>
            <a:ext cx="3258992" cy="209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4"/>
              </a:lnSpc>
            </a:pPr>
            <a:endParaRPr/>
          </a:p>
          <a:p>
            <a:pPr algn="ctr">
              <a:lnSpc>
                <a:spcPts val="4054"/>
              </a:lnSpc>
            </a:pPr>
            <a:r>
              <a:rPr lang="en-US" sz="2895" b="1">
                <a:solidFill>
                  <a:srgbClr val="FFFFFF"/>
                </a:solidFill>
                <a:latin typeface="Antique Olive Bold"/>
                <a:ea typeface="Antique Olive Bold"/>
                <a:cs typeface="Antique Olive Bold"/>
                <a:sym typeface="Antique Olive Bold"/>
              </a:rPr>
              <a:t>→ AI-Human Hybrid Interaction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0169" y="6118046"/>
            <a:ext cx="5941407" cy="139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consciousness clone will be stored in a private, encrypted network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77846" y="6060896"/>
            <a:ext cx="4525570" cy="186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64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Your AI version will maintain virtual existence even after your death.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520303" y="8038264"/>
            <a:ext cx="1072666" cy="1072666"/>
          </a:xfrm>
          <a:custGeom>
            <a:avLst/>
            <a:gdLst/>
            <a:ahLst/>
            <a:cxnLst/>
            <a:rect l="l" t="t" r="r" b="b"/>
            <a:pathLst>
              <a:path w="1072666" h="1072666">
                <a:moveTo>
                  <a:pt x="0" y="0"/>
                </a:moveTo>
                <a:lnTo>
                  <a:pt x="1072666" y="0"/>
                </a:lnTo>
                <a:lnTo>
                  <a:pt x="1072666" y="1072666"/>
                </a:lnTo>
                <a:lnTo>
                  <a:pt x="0" y="1072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698616" y="1522991"/>
            <a:ext cx="8518559" cy="11817654"/>
          </a:xfrm>
          <a:custGeom>
            <a:avLst/>
            <a:gdLst/>
            <a:ahLst/>
            <a:cxnLst/>
            <a:rect l="l" t="t" r="r" b="b"/>
            <a:pathLst>
              <a:path w="8518559" h="11817654">
                <a:moveTo>
                  <a:pt x="0" y="0"/>
                </a:moveTo>
                <a:lnTo>
                  <a:pt x="8518559" y="0"/>
                </a:lnTo>
                <a:lnTo>
                  <a:pt x="8518559" y="11817654"/>
                </a:lnTo>
                <a:lnTo>
                  <a:pt x="0" y="1181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91153" y="0"/>
            <a:ext cx="8588449" cy="10287000"/>
          </a:xfrm>
          <a:custGeom>
            <a:avLst/>
            <a:gdLst/>
            <a:ahLst/>
            <a:cxnLst/>
            <a:rect l="l" t="t" r="r" b="b"/>
            <a:pathLst>
              <a:path w="8588449" h="10287000">
                <a:moveTo>
                  <a:pt x="0" y="0"/>
                </a:moveTo>
                <a:lnTo>
                  <a:pt x="8588449" y="0"/>
                </a:lnTo>
                <a:lnTo>
                  <a:pt x="85884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888" y="1048926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24529" y="773305"/>
            <a:ext cx="15273096" cy="22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 (Why It’s the Most Disruptive Idea Ever?)</a:t>
            </a:r>
          </a:p>
        </p:txBody>
      </p:sp>
      <p:sp>
        <p:nvSpPr>
          <p:cNvPr id="4" name="Freeform 4"/>
          <p:cNvSpPr/>
          <p:nvPr/>
        </p:nvSpPr>
        <p:spPr>
          <a:xfrm>
            <a:off x="1987070" y="3713356"/>
            <a:ext cx="480733" cy="455495"/>
          </a:xfrm>
          <a:custGeom>
            <a:avLst/>
            <a:gdLst/>
            <a:ahLst/>
            <a:cxnLst/>
            <a:rect l="l" t="t" r="r" b="b"/>
            <a:pathLst>
              <a:path w="480733" h="455495">
                <a:moveTo>
                  <a:pt x="0" y="0"/>
                </a:moveTo>
                <a:lnTo>
                  <a:pt x="480734" y="0"/>
                </a:lnTo>
                <a:lnTo>
                  <a:pt x="480734" y="455495"/>
                </a:lnTo>
                <a:lnTo>
                  <a:pt x="0" y="455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1092995" y="4267409"/>
            <a:ext cx="7406548" cy="8574875"/>
          </a:xfrm>
          <a:custGeom>
            <a:avLst/>
            <a:gdLst/>
            <a:ahLst/>
            <a:cxnLst/>
            <a:rect l="l" t="t" r="r" b="b"/>
            <a:pathLst>
              <a:path w="7406548" h="8574875">
                <a:moveTo>
                  <a:pt x="0" y="0"/>
                </a:moveTo>
                <a:lnTo>
                  <a:pt x="7406548" y="0"/>
                </a:lnTo>
                <a:lnTo>
                  <a:pt x="7406548" y="8574874"/>
                </a:lnTo>
                <a:lnTo>
                  <a:pt x="0" y="8574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87070" y="3656206"/>
            <a:ext cx="14863134" cy="522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2690">
                <a:solidFill>
                  <a:srgbClr val="FFFFFF"/>
                </a:solidFill>
                <a:latin typeface="TAN Summers"/>
                <a:ea typeface="TAN Summers"/>
                <a:cs typeface="TAN Summers"/>
                <a:sym typeface="TAN Summers"/>
              </a:rPr>
              <a:t>Mind-to-Digital Transition: Thoughts and memories can be preserved in an AI assistant, making them immortal.</a:t>
            </a:r>
          </a:p>
          <a:p>
            <a:pPr algn="ctr">
              <a:lnSpc>
                <a:spcPts val="3767"/>
              </a:lnSpc>
            </a:pPr>
            <a:endParaRPr lang="en-US" sz="2690">
              <a:solidFill>
                <a:srgbClr val="FFFFFF"/>
              </a:solidFill>
              <a:latin typeface="TAN Summers"/>
              <a:ea typeface="TAN Summers"/>
              <a:cs typeface="TAN Summers"/>
              <a:sym typeface="TAN Summers"/>
            </a:endParaRPr>
          </a:p>
          <a:p>
            <a:pPr algn="ctr">
              <a:lnSpc>
                <a:spcPts val="3767"/>
              </a:lnSpc>
            </a:pPr>
            <a:r>
              <a:rPr lang="en-US" sz="2690">
                <a:solidFill>
                  <a:srgbClr val="FFFFFF"/>
                </a:solidFill>
                <a:latin typeface="TAN Summers"/>
                <a:ea typeface="TAN Summers"/>
                <a:cs typeface="TAN Summers"/>
                <a:sym typeface="TAN Summers"/>
              </a:rPr>
              <a:t>AI-Powered Decision Making: Business leaders, scientists or innovators can create their AI clone to preserve their thoughts for future generations.</a:t>
            </a:r>
          </a:p>
          <a:p>
            <a:pPr algn="ctr">
              <a:lnSpc>
                <a:spcPts val="3767"/>
              </a:lnSpc>
            </a:pPr>
            <a:endParaRPr lang="en-US" sz="2690">
              <a:solidFill>
                <a:srgbClr val="FFFFFF"/>
              </a:solidFill>
              <a:latin typeface="TAN Summers"/>
              <a:ea typeface="TAN Summers"/>
              <a:cs typeface="TAN Summers"/>
              <a:sym typeface="TAN Summers"/>
            </a:endParaRPr>
          </a:p>
          <a:p>
            <a:pPr algn="ctr">
              <a:lnSpc>
                <a:spcPts val="3767"/>
              </a:lnSpc>
            </a:pPr>
            <a:r>
              <a:rPr lang="en-US" sz="2690">
                <a:solidFill>
                  <a:srgbClr val="FFFFFF"/>
                </a:solidFill>
                <a:latin typeface="TAN Summers"/>
                <a:ea typeface="TAN Summers"/>
                <a:cs typeface="TAN Summers"/>
                <a:sym typeface="TAN Summers"/>
              </a:rPr>
              <a:t> Personalized AI Avatar: Your AI version will respond just like you, based on your learning, habit and behavior.</a:t>
            </a:r>
          </a:p>
          <a:p>
            <a:pPr algn="ctr">
              <a:lnSpc>
                <a:spcPts val="3767"/>
              </a:lnSpc>
            </a:pPr>
            <a:endParaRPr lang="en-US" sz="2690">
              <a:solidFill>
                <a:srgbClr val="FFFFFF"/>
              </a:solidFill>
              <a:latin typeface="TAN Summers"/>
              <a:ea typeface="TAN Summers"/>
              <a:cs typeface="TAN Summers"/>
              <a:sym typeface="TAN Summers"/>
            </a:endParaRPr>
          </a:p>
          <a:p>
            <a:pPr algn="ctr">
              <a:lnSpc>
                <a:spcPts val="3767"/>
              </a:lnSpc>
            </a:pPr>
            <a:r>
              <a:rPr lang="en-US" sz="2690">
                <a:solidFill>
                  <a:srgbClr val="FFFFFF"/>
                </a:solidFill>
                <a:latin typeface="TAN Summers"/>
                <a:ea typeface="TAN Summers"/>
                <a:cs typeface="TAN Summers"/>
                <a:sym typeface="TAN Summers"/>
              </a:rPr>
              <a:t> Digital Afterlife &amp; Legacy: Your AI version will allow your family and friends to talk to you in the future.</a:t>
            </a:r>
          </a:p>
        </p:txBody>
      </p:sp>
      <p:sp>
        <p:nvSpPr>
          <p:cNvPr id="7" name="Freeform 7"/>
          <p:cNvSpPr/>
          <p:nvPr/>
        </p:nvSpPr>
        <p:spPr>
          <a:xfrm>
            <a:off x="1452177" y="5143500"/>
            <a:ext cx="480733" cy="455495"/>
          </a:xfrm>
          <a:custGeom>
            <a:avLst/>
            <a:gdLst/>
            <a:ahLst/>
            <a:cxnLst/>
            <a:rect l="l" t="t" r="r" b="b"/>
            <a:pathLst>
              <a:path w="480733" h="455495">
                <a:moveTo>
                  <a:pt x="0" y="0"/>
                </a:moveTo>
                <a:lnTo>
                  <a:pt x="480734" y="0"/>
                </a:lnTo>
                <a:lnTo>
                  <a:pt x="480734" y="455495"/>
                </a:lnTo>
                <a:lnTo>
                  <a:pt x="0" y="455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34271" y="6508107"/>
            <a:ext cx="480733" cy="455495"/>
          </a:xfrm>
          <a:custGeom>
            <a:avLst/>
            <a:gdLst/>
            <a:ahLst/>
            <a:cxnLst/>
            <a:rect l="l" t="t" r="r" b="b"/>
            <a:pathLst>
              <a:path w="480733" h="455495">
                <a:moveTo>
                  <a:pt x="0" y="0"/>
                </a:moveTo>
                <a:lnTo>
                  <a:pt x="480733" y="0"/>
                </a:lnTo>
                <a:lnTo>
                  <a:pt x="480733" y="455495"/>
                </a:lnTo>
                <a:lnTo>
                  <a:pt x="0" y="455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03429" y="7944677"/>
            <a:ext cx="480733" cy="455495"/>
          </a:xfrm>
          <a:custGeom>
            <a:avLst/>
            <a:gdLst/>
            <a:ahLst/>
            <a:cxnLst/>
            <a:rect l="l" t="t" r="r" b="b"/>
            <a:pathLst>
              <a:path w="480733" h="455495">
                <a:moveTo>
                  <a:pt x="0" y="0"/>
                </a:moveTo>
                <a:lnTo>
                  <a:pt x="480733" y="0"/>
                </a:lnTo>
                <a:lnTo>
                  <a:pt x="480733" y="455495"/>
                </a:lnTo>
                <a:lnTo>
                  <a:pt x="0" y="455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893" y="6171513"/>
            <a:ext cx="4985722" cy="4115487"/>
          </a:xfrm>
          <a:custGeom>
            <a:avLst/>
            <a:gdLst/>
            <a:ahLst/>
            <a:cxnLst/>
            <a:rect l="l" t="t" r="r" b="b"/>
            <a:pathLst>
              <a:path w="4985722" h="4115487">
                <a:moveTo>
                  <a:pt x="0" y="0"/>
                </a:moveTo>
                <a:lnTo>
                  <a:pt x="4985722" y="0"/>
                </a:lnTo>
                <a:lnTo>
                  <a:pt x="4985722" y="4115487"/>
                </a:lnTo>
                <a:lnTo>
                  <a:pt x="0" y="4115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88293" y="516335"/>
            <a:ext cx="2185718" cy="2185718"/>
          </a:xfrm>
          <a:custGeom>
            <a:avLst/>
            <a:gdLst/>
            <a:ahLst/>
            <a:cxnLst/>
            <a:rect l="l" t="t" r="r" b="b"/>
            <a:pathLst>
              <a:path w="2185718" h="2185718">
                <a:moveTo>
                  <a:pt x="0" y="0"/>
                </a:moveTo>
                <a:lnTo>
                  <a:pt x="2185718" y="0"/>
                </a:lnTo>
                <a:lnTo>
                  <a:pt x="2185718" y="2185717"/>
                </a:lnTo>
                <a:lnTo>
                  <a:pt x="0" y="2185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7539" y="85194"/>
            <a:ext cx="2440378" cy="2471837"/>
          </a:xfrm>
          <a:custGeom>
            <a:avLst/>
            <a:gdLst/>
            <a:ahLst/>
            <a:cxnLst/>
            <a:rect l="l" t="t" r="r" b="b"/>
            <a:pathLst>
              <a:path w="2440378" h="2471837">
                <a:moveTo>
                  <a:pt x="0" y="0"/>
                </a:moveTo>
                <a:lnTo>
                  <a:pt x="2440378" y="0"/>
                </a:lnTo>
                <a:lnTo>
                  <a:pt x="2440378" y="2471838"/>
                </a:lnTo>
                <a:lnTo>
                  <a:pt x="0" y="2471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7120" y="825627"/>
            <a:ext cx="6154714" cy="393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14"/>
              </a:lnSpc>
              <a:spcBef>
                <a:spcPct val="0"/>
              </a:spcBef>
            </a:pPr>
            <a:r>
              <a:rPr lang="en-US" sz="8015" b="1" spc="-520">
                <a:solidFill>
                  <a:srgbClr val="F1EEEA"/>
                </a:solidFill>
                <a:latin typeface="Garet Bold"/>
                <a:ea typeface="Garet Bold"/>
                <a:cs typeface="Garet Bold"/>
                <a:sym typeface="Garet Bold"/>
              </a:rPr>
              <a:t>Market Potential &amp; Business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72021" y="2627820"/>
            <a:ext cx="11408867" cy="73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  <a:spcBef>
                <a:spcPct val="0"/>
              </a:spcBef>
            </a:pPr>
            <a:endParaRPr dirty="0"/>
          </a:p>
          <a:p>
            <a:pPr algn="l">
              <a:lnSpc>
                <a:spcPts val="3615"/>
              </a:lnSpc>
              <a:spcBef>
                <a:spcPct val="0"/>
              </a:spcBef>
            </a:pPr>
            <a:r>
              <a:rPr lang="en-US" sz="2582" dirty="0">
                <a:solidFill>
                  <a:srgbClr val="F1EEEA"/>
                </a:solidFill>
                <a:latin typeface="Lovelo"/>
                <a:ea typeface="Lovelo"/>
                <a:cs typeface="Lovelo"/>
                <a:sym typeface="Lovelo"/>
              </a:rPr>
              <a:t>📊 Market Size: AI &amp; Neurotech Market = $500+ Billion by 2030</a:t>
            </a:r>
          </a:p>
          <a:p>
            <a:pPr algn="l">
              <a:lnSpc>
                <a:spcPts val="3615"/>
              </a:lnSpc>
              <a:spcBef>
                <a:spcPct val="0"/>
              </a:spcBef>
            </a:pPr>
            <a:endParaRPr lang="en-US" sz="2582" dirty="0">
              <a:solidFill>
                <a:srgbClr val="F1EEEA"/>
              </a:solidFill>
              <a:latin typeface="Lovelo"/>
              <a:ea typeface="Lovelo"/>
              <a:cs typeface="Lovelo"/>
              <a:sym typeface="Lovelo"/>
            </a:endParaRPr>
          </a:p>
          <a:p>
            <a:pPr algn="l">
              <a:lnSpc>
                <a:spcPts val="3615"/>
              </a:lnSpc>
              <a:spcBef>
                <a:spcPct val="0"/>
              </a:spcBef>
            </a:pPr>
            <a:r>
              <a:rPr lang="en-US" sz="2582" dirty="0">
                <a:solidFill>
                  <a:srgbClr val="F1EEEA"/>
                </a:solidFill>
                <a:latin typeface="Lovelo"/>
                <a:ea typeface="Lovelo"/>
                <a:cs typeface="Lovelo"/>
                <a:sym typeface="Lovelo"/>
              </a:rPr>
              <a:t>🎯 Target Audience: Innovators, scientists, entrepreneurs, historical preservationists, biotech industry.</a:t>
            </a:r>
          </a:p>
          <a:p>
            <a:pPr algn="l">
              <a:lnSpc>
                <a:spcPts val="3615"/>
              </a:lnSpc>
              <a:spcBef>
                <a:spcPct val="0"/>
              </a:spcBef>
            </a:pPr>
            <a:endParaRPr lang="en-US" sz="2582" dirty="0">
              <a:solidFill>
                <a:srgbClr val="F1EEEA"/>
              </a:solidFill>
              <a:latin typeface="Lovelo"/>
              <a:ea typeface="Lovelo"/>
              <a:cs typeface="Lovelo"/>
              <a:sym typeface="Lovelo"/>
            </a:endParaRPr>
          </a:p>
          <a:p>
            <a:pPr algn="l">
              <a:lnSpc>
                <a:spcPts val="3615"/>
              </a:lnSpc>
              <a:spcBef>
                <a:spcPct val="0"/>
              </a:spcBef>
            </a:pPr>
            <a:r>
              <a:rPr lang="en-US" sz="2582" dirty="0">
                <a:solidFill>
                  <a:srgbClr val="F1EEEA"/>
                </a:solidFill>
                <a:latin typeface="Lovelo"/>
                <a:ea typeface="Lovelo"/>
                <a:cs typeface="Lovelo"/>
                <a:sym typeface="Lovelo"/>
              </a:rPr>
              <a:t>💰 Business Model:</a:t>
            </a:r>
          </a:p>
          <a:p>
            <a:pPr algn="l">
              <a:lnSpc>
                <a:spcPts val="3615"/>
              </a:lnSpc>
              <a:spcBef>
                <a:spcPct val="0"/>
              </a:spcBef>
            </a:pPr>
            <a:endParaRPr lang="en-US" sz="2582" dirty="0">
              <a:solidFill>
                <a:srgbClr val="F1EEEA"/>
              </a:solidFill>
              <a:latin typeface="Lovelo"/>
              <a:ea typeface="Lovelo"/>
              <a:cs typeface="Lovelo"/>
              <a:sym typeface="Lovelo"/>
            </a:endParaRPr>
          </a:p>
          <a:p>
            <a:pPr algn="l">
              <a:lnSpc>
                <a:spcPts val="3615"/>
              </a:lnSpc>
              <a:spcBef>
                <a:spcPct val="0"/>
              </a:spcBef>
            </a:pPr>
            <a:r>
              <a:rPr lang="en-US" sz="2582" dirty="0">
                <a:solidFill>
                  <a:srgbClr val="F1EEEA"/>
                </a:solidFill>
                <a:latin typeface="Lovelo"/>
                <a:ea typeface="Lovelo"/>
                <a:cs typeface="Lovelo"/>
                <a:sym typeface="Lovelo"/>
              </a:rPr>
              <a:t>Premium Membership: AI training, personal consciousness uploads.</a:t>
            </a:r>
          </a:p>
          <a:p>
            <a:pPr algn="l">
              <a:lnSpc>
                <a:spcPts val="3615"/>
              </a:lnSpc>
              <a:spcBef>
                <a:spcPct val="0"/>
              </a:spcBef>
            </a:pPr>
            <a:endParaRPr lang="en-US" sz="2582" dirty="0">
              <a:solidFill>
                <a:srgbClr val="F1EEEA"/>
              </a:solidFill>
              <a:latin typeface="Lovelo"/>
              <a:ea typeface="Lovelo"/>
              <a:cs typeface="Lovelo"/>
              <a:sym typeface="Lovelo"/>
            </a:endParaRPr>
          </a:p>
          <a:p>
            <a:pPr algn="l">
              <a:lnSpc>
                <a:spcPts val="3615"/>
              </a:lnSpc>
              <a:spcBef>
                <a:spcPct val="0"/>
              </a:spcBef>
            </a:pPr>
            <a:r>
              <a:rPr lang="en-US" sz="2582" dirty="0">
                <a:solidFill>
                  <a:srgbClr val="F1EEEA"/>
                </a:solidFill>
                <a:latin typeface="Lovelo"/>
                <a:ea typeface="Lovelo"/>
                <a:cs typeface="Lovelo"/>
                <a:sym typeface="Lovelo"/>
              </a:rPr>
              <a:t>Enterprise Licensing: Exclusive digital consciousness transfer for billionaires &amp; researchers.</a:t>
            </a:r>
          </a:p>
          <a:p>
            <a:pPr algn="l">
              <a:lnSpc>
                <a:spcPts val="3615"/>
              </a:lnSpc>
              <a:spcBef>
                <a:spcPct val="0"/>
              </a:spcBef>
            </a:pPr>
            <a:endParaRPr lang="en-US" sz="2582" dirty="0">
              <a:solidFill>
                <a:srgbClr val="F1EEEA"/>
              </a:solidFill>
              <a:latin typeface="Lovelo"/>
              <a:ea typeface="Lovelo"/>
              <a:cs typeface="Lovelo"/>
              <a:sym typeface="Lovelo"/>
            </a:endParaRPr>
          </a:p>
          <a:p>
            <a:pPr algn="l">
              <a:lnSpc>
                <a:spcPts val="3615"/>
              </a:lnSpc>
              <a:spcBef>
                <a:spcPct val="0"/>
              </a:spcBef>
            </a:pPr>
            <a:r>
              <a:rPr lang="en-US" sz="2582" dirty="0">
                <a:solidFill>
                  <a:srgbClr val="F1EEEA"/>
                </a:solidFill>
                <a:latin typeface="Lovelo"/>
                <a:ea typeface="Lovelo"/>
                <a:cs typeface="Lovelo"/>
                <a:sym typeface="Lovelo"/>
              </a:rPr>
              <a:t>Posthumous AI Legacy Services: Preserved AI clones for families and organizations.</a:t>
            </a: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1637" y="-225482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203" y="3784411"/>
            <a:ext cx="17835514" cy="555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2995" lvl="1" indent="-376497" algn="l">
              <a:lnSpc>
                <a:spcPts val="4882"/>
              </a:lnSpc>
              <a:buFont typeface="Arial"/>
              <a:buChar char="•"/>
            </a:pPr>
            <a:r>
              <a:rPr lang="en-US" sz="3487" b="1" u="sng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Technical feasibility </a:t>
            </a:r>
            <a:r>
              <a:rPr lang="en-US" sz="3487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:-</a:t>
            </a:r>
            <a:r>
              <a:rPr lang="en-US" sz="348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Our idea is built on cutting-edge yet accessible technology, ensuring smooth development and implementation. Potential challenges, such as integration with existing systems, can be addressed with scalable architectures and optimized frameworks.</a:t>
            </a:r>
          </a:p>
          <a:p>
            <a:pPr algn="l">
              <a:lnSpc>
                <a:spcPts val="4882"/>
              </a:lnSpc>
            </a:pPr>
            <a:endParaRPr lang="en-US" sz="3487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4882"/>
              </a:lnSpc>
            </a:pPr>
            <a:endParaRPr lang="en-US" sz="3487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752995" lvl="1" indent="-376497" algn="l">
              <a:lnSpc>
                <a:spcPts val="4882"/>
              </a:lnSpc>
              <a:buFont typeface="Arial"/>
              <a:buChar char="•"/>
            </a:pPr>
            <a:r>
              <a:rPr lang="en-US" sz="3487" b="1" u="sng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Operational feasilibility </a:t>
            </a:r>
            <a:r>
              <a:rPr lang="en-US" sz="348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:- The solution is designed with user-centric principles, making adoption seamless. Intuitive UI/UX, robust documentation and minimal learning curves ensure high user engagement annd acceptance across diverse auidences.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31058" y="551742"/>
            <a:ext cx="7677805" cy="229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46"/>
              </a:lnSpc>
            </a:pPr>
            <a:r>
              <a:rPr lang="en-US" sz="7917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FEASIBILITY &amp; VARIABILITY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4573" y="-650547"/>
            <a:ext cx="17024727" cy="10737964"/>
          </a:xfrm>
          <a:custGeom>
            <a:avLst/>
            <a:gdLst/>
            <a:ahLst/>
            <a:cxnLst/>
            <a:rect l="l" t="t" r="r" b="b"/>
            <a:pathLst>
              <a:path w="17024727" h="10737964">
                <a:moveTo>
                  <a:pt x="0" y="0"/>
                </a:moveTo>
                <a:lnTo>
                  <a:pt x="17024727" y="0"/>
                </a:lnTo>
                <a:lnTo>
                  <a:pt x="17024727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69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45167" y="588148"/>
            <a:ext cx="11001770" cy="228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49"/>
              </a:lnSpc>
            </a:pPr>
            <a:r>
              <a:rPr lang="en-US" sz="791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FEASIBILITY &amp; VARIABILITY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636" y="4141452"/>
            <a:ext cx="17360833" cy="563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 b="1" u="sng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Financial viability :</a:t>
            </a:r>
            <a:r>
              <a:rPr lang="en-US" sz="348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-  </a:t>
            </a:r>
            <a:r>
              <a:rPr lang="en-US" sz="348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Cost-effective model with balancing development cost with long term sustainability. Revenue streams such as subscriptions, partnerships and premium features ensure continuous financial growth while maintaining affordability.</a:t>
            </a:r>
          </a:p>
          <a:p>
            <a:pPr algn="ctr">
              <a:lnSpc>
                <a:spcPts val="4885"/>
              </a:lnSpc>
            </a:pPr>
            <a:endParaRPr lang="en-US" sz="348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ctr">
              <a:lnSpc>
                <a:spcPts val="4885"/>
              </a:lnSpc>
            </a:pPr>
            <a:endParaRPr lang="en-US" sz="3489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 b="1" u="sng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Scalability </a:t>
            </a:r>
            <a:r>
              <a:rPr lang="en-US" sz="348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:- </a:t>
            </a:r>
            <a:r>
              <a:rPr lang="en-US" sz="3489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Our solution is built with future expansion in mind. It can handle increasing users and data loads efficiently, leveraging cloud computing, modular design and AI-driven optimizations for sustained growth without performance bottlenecks. </a:t>
            </a: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861" y="2063481"/>
            <a:ext cx="9840850" cy="6104105"/>
            <a:chOff x="0" y="0"/>
            <a:chExt cx="2591829" cy="1607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1829" cy="1607665"/>
            </a:xfrm>
            <a:custGeom>
              <a:avLst/>
              <a:gdLst/>
              <a:ahLst/>
              <a:cxnLst/>
              <a:rect l="l" t="t" r="r" b="b"/>
              <a:pathLst>
                <a:path w="2591829" h="1607665">
                  <a:moveTo>
                    <a:pt x="40122" y="0"/>
                  </a:moveTo>
                  <a:lnTo>
                    <a:pt x="2551706" y="0"/>
                  </a:lnTo>
                  <a:cubicBezTo>
                    <a:pt x="2573865" y="0"/>
                    <a:pt x="2591829" y="17963"/>
                    <a:pt x="2591829" y="40122"/>
                  </a:cubicBezTo>
                  <a:lnTo>
                    <a:pt x="2591829" y="1567543"/>
                  </a:lnTo>
                  <a:cubicBezTo>
                    <a:pt x="2591829" y="1578184"/>
                    <a:pt x="2587602" y="1588389"/>
                    <a:pt x="2580077" y="1595914"/>
                  </a:cubicBezTo>
                  <a:cubicBezTo>
                    <a:pt x="2572553" y="1603438"/>
                    <a:pt x="2562348" y="1607665"/>
                    <a:pt x="2551706" y="1607665"/>
                  </a:cubicBezTo>
                  <a:lnTo>
                    <a:pt x="40122" y="1607665"/>
                  </a:lnTo>
                  <a:cubicBezTo>
                    <a:pt x="17963" y="1607665"/>
                    <a:pt x="0" y="1589702"/>
                    <a:pt x="0" y="1567543"/>
                  </a:cubicBezTo>
                  <a:lnTo>
                    <a:pt x="0" y="40122"/>
                  </a:lnTo>
                  <a:cubicBezTo>
                    <a:pt x="0" y="17963"/>
                    <a:pt x="17963" y="0"/>
                    <a:pt x="40122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FFFF"/>
              </a:solidFill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91829" cy="1645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-391539" y="-36357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18742" y="8557896"/>
            <a:ext cx="5623683" cy="1400808"/>
          </a:xfrm>
          <a:custGeom>
            <a:avLst/>
            <a:gdLst/>
            <a:ahLst/>
            <a:cxnLst/>
            <a:rect l="l" t="t" r="r" b="b"/>
            <a:pathLst>
              <a:path w="5623683" h="1400808">
                <a:moveTo>
                  <a:pt x="0" y="0"/>
                </a:moveTo>
                <a:lnTo>
                  <a:pt x="5623683" y="0"/>
                </a:lnTo>
                <a:lnTo>
                  <a:pt x="5623683" y="1400808"/>
                </a:lnTo>
                <a:lnTo>
                  <a:pt x="0" y="1400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094043" y="3241841"/>
            <a:ext cx="9124006" cy="2878295"/>
            <a:chOff x="0" y="0"/>
            <a:chExt cx="3365770" cy="10617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5771" cy="1061779"/>
            </a:xfrm>
            <a:custGeom>
              <a:avLst/>
              <a:gdLst/>
              <a:ahLst/>
              <a:cxnLst/>
              <a:rect l="l" t="t" r="r" b="b"/>
              <a:pathLst>
                <a:path w="3365771" h="1061779">
                  <a:moveTo>
                    <a:pt x="3162570" y="0"/>
                  </a:moveTo>
                  <a:cubicBezTo>
                    <a:pt x="3274795" y="0"/>
                    <a:pt x="3365771" y="237687"/>
                    <a:pt x="3365771" y="530890"/>
                  </a:cubicBezTo>
                  <a:cubicBezTo>
                    <a:pt x="3365771" y="824092"/>
                    <a:pt x="3274795" y="1061779"/>
                    <a:pt x="3162570" y="1061779"/>
                  </a:cubicBezTo>
                  <a:lnTo>
                    <a:pt x="203200" y="1061779"/>
                  </a:lnTo>
                  <a:cubicBezTo>
                    <a:pt x="90976" y="1061779"/>
                    <a:pt x="0" y="824092"/>
                    <a:pt x="0" y="530890"/>
                  </a:cubicBezTo>
                  <a:cubicBezTo>
                    <a:pt x="0" y="23768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14300"/>
              <a:ext cx="3365770" cy="117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Synapse Digital Memory isn’t just a breakthrough—it’s the birth of digital immortality. Your mind, your legacy, your intelligence—preserved, evolved and alive forever.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752342" y="7905"/>
            <a:ext cx="6554708" cy="10279095"/>
          </a:xfrm>
          <a:custGeom>
            <a:avLst/>
            <a:gdLst/>
            <a:ahLst/>
            <a:cxnLst/>
            <a:rect l="l" t="t" r="r" b="b"/>
            <a:pathLst>
              <a:path w="6554708" h="10279095">
                <a:moveTo>
                  <a:pt x="0" y="0"/>
                </a:moveTo>
                <a:lnTo>
                  <a:pt x="6554708" y="0"/>
                </a:lnTo>
                <a:lnTo>
                  <a:pt x="6554708" y="10279095"/>
                </a:lnTo>
                <a:lnTo>
                  <a:pt x="0" y="10279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707" t="-527" r="-3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54524" y="6379719"/>
            <a:ext cx="9263525" cy="1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861" y="2063481"/>
            <a:ext cx="15006872" cy="6104105"/>
            <a:chOff x="0" y="0"/>
            <a:chExt cx="3952427" cy="1607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2427" cy="1607665"/>
            </a:xfrm>
            <a:custGeom>
              <a:avLst/>
              <a:gdLst/>
              <a:ahLst/>
              <a:cxnLst/>
              <a:rect l="l" t="t" r="r" b="b"/>
              <a:pathLst>
                <a:path w="3952427" h="1607665">
                  <a:moveTo>
                    <a:pt x="26310" y="0"/>
                  </a:moveTo>
                  <a:lnTo>
                    <a:pt x="3926117" y="0"/>
                  </a:lnTo>
                  <a:cubicBezTo>
                    <a:pt x="3933095" y="0"/>
                    <a:pt x="3939787" y="2772"/>
                    <a:pt x="3944721" y="7706"/>
                  </a:cubicBezTo>
                  <a:cubicBezTo>
                    <a:pt x="3949655" y="12640"/>
                    <a:pt x="3952427" y="19333"/>
                    <a:pt x="3952427" y="26310"/>
                  </a:cubicBezTo>
                  <a:lnTo>
                    <a:pt x="3952427" y="1581355"/>
                  </a:lnTo>
                  <a:cubicBezTo>
                    <a:pt x="3952427" y="1595886"/>
                    <a:pt x="3940648" y="1607665"/>
                    <a:pt x="3926117" y="1607665"/>
                  </a:cubicBezTo>
                  <a:lnTo>
                    <a:pt x="26310" y="1607665"/>
                  </a:lnTo>
                  <a:cubicBezTo>
                    <a:pt x="19333" y="1607665"/>
                    <a:pt x="12640" y="1604893"/>
                    <a:pt x="7706" y="1599959"/>
                  </a:cubicBezTo>
                  <a:cubicBezTo>
                    <a:pt x="2772" y="1595025"/>
                    <a:pt x="0" y="1588333"/>
                    <a:pt x="0" y="1581355"/>
                  </a:cubicBezTo>
                  <a:lnTo>
                    <a:pt x="0" y="26310"/>
                  </a:lnTo>
                  <a:cubicBezTo>
                    <a:pt x="0" y="19333"/>
                    <a:pt x="2772" y="12640"/>
                    <a:pt x="7706" y="7706"/>
                  </a:cubicBezTo>
                  <a:cubicBezTo>
                    <a:pt x="12640" y="2772"/>
                    <a:pt x="19333" y="0"/>
                    <a:pt x="2631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FFFF"/>
              </a:solidFill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2427" cy="1645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-391539" y="-36357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97807" y="8557896"/>
            <a:ext cx="5623683" cy="1400808"/>
          </a:xfrm>
          <a:custGeom>
            <a:avLst/>
            <a:gdLst/>
            <a:ahLst/>
            <a:cxnLst/>
            <a:rect l="l" t="t" r="r" b="b"/>
            <a:pathLst>
              <a:path w="5623683" h="1400808">
                <a:moveTo>
                  <a:pt x="0" y="0"/>
                </a:moveTo>
                <a:lnTo>
                  <a:pt x="5623683" y="0"/>
                </a:lnTo>
                <a:lnTo>
                  <a:pt x="5623683" y="1400808"/>
                </a:lnTo>
                <a:lnTo>
                  <a:pt x="0" y="1400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094043" y="3241841"/>
            <a:ext cx="14087879" cy="2878295"/>
            <a:chOff x="0" y="0"/>
            <a:chExt cx="5196902" cy="10617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96903" cy="1061779"/>
            </a:xfrm>
            <a:custGeom>
              <a:avLst/>
              <a:gdLst/>
              <a:ahLst/>
              <a:cxnLst/>
              <a:rect l="l" t="t" r="r" b="b"/>
              <a:pathLst>
                <a:path w="5196903" h="1061779">
                  <a:moveTo>
                    <a:pt x="4993703" y="0"/>
                  </a:moveTo>
                  <a:cubicBezTo>
                    <a:pt x="5105927" y="0"/>
                    <a:pt x="5196903" y="237687"/>
                    <a:pt x="5196903" y="530890"/>
                  </a:cubicBezTo>
                  <a:cubicBezTo>
                    <a:pt x="5196903" y="824092"/>
                    <a:pt x="5105927" y="1061779"/>
                    <a:pt x="4993703" y="1061779"/>
                  </a:cubicBezTo>
                  <a:lnTo>
                    <a:pt x="203200" y="1061779"/>
                  </a:lnTo>
                  <a:cubicBezTo>
                    <a:pt x="90976" y="1061779"/>
                    <a:pt x="0" y="824092"/>
                    <a:pt x="0" y="530890"/>
                  </a:cubicBezTo>
                  <a:cubicBezTo>
                    <a:pt x="0" y="23768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14300"/>
              <a:ext cx="5196902" cy="117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Be a pioneer in the future of human intelligence. Partner with us, invest in innovation and redefine what it means to live beyond limits.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065855" y="6357258"/>
            <a:ext cx="9263525" cy="1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39"/>
              </a:lnSpc>
            </a:pPr>
            <a:r>
              <a:rPr lang="en-US" sz="65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CALL TO ACTION !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0956" y="-2449544"/>
            <a:ext cx="15186088" cy="1518608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63135" y="-1637365"/>
            <a:ext cx="13561729" cy="135617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3268988" y="-731512"/>
            <a:ext cx="11750025" cy="117500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H="1">
            <a:off x="-4129105" y="5579821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-4903184" y="6067185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15905815" y="5532196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>
            <a:off x="16670369" y="6114810"/>
            <a:ext cx="6492240" cy="0"/>
          </a:xfrm>
          <a:prstGeom prst="line">
            <a:avLst/>
          </a:prstGeom>
          <a:ln w="95250" cap="flat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3689348" y="4413248"/>
            <a:ext cx="1492252" cy="1492252"/>
          </a:xfrm>
          <a:custGeom>
            <a:avLst/>
            <a:gdLst/>
            <a:ahLst/>
            <a:cxnLst/>
            <a:rect l="l" t="t" r="r" b="b"/>
            <a:pathLst>
              <a:path w="1492252" h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085926" y="4645375"/>
            <a:ext cx="8116145" cy="4458528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bliqueTopRight"/>
            <a:lightRig rig="threePt" dir="t"/>
          </a:scene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sz="13121" b="1" spc="-826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  <a:br>
              <a:rPr lang="en-US" sz="13121" b="1" spc="-826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</a:br>
            <a:br>
              <a:rPr lang="en-US" sz="13121" b="1" spc="-826" dirty="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</a:br>
            <a:endParaRPr lang="en-US" sz="13121" b="1" spc="-826" dirty="0">
              <a:solidFill>
                <a:srgbClr val="FFFFFF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3290548" y="4457700"/>
            <a:ext cx="1492252" cy="1492252"/>
          </a:xfrm>
          <a:custGeom>
            <a:avLst/>
            <a:gdLst/>
            <a:ahLst/>
            <a:cxnLst/>
            <a:rect l="l" t="t" r="r" b="b"/>
            <a:pathLst>
              <a:path w="1492252" h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11946" y="-595069"/>
            <a:ext cx="5183575" cy="4325929"/>
          </a:xfrm>
          <a:custGeom>
            <a:avLst/>
            <a:gdLst/>
            <a:ahLst/>
            <a:cxnLst/>
            <a:rect l="l" t="t" r="r" b="b"/>
            <a:pathLst>
              <a:path w="5183575" h="4325929">
                <a:moveTo>
                  <a:pt x="0" y="0"/>
                </a:moveTo>
                <a:lnTo>
                  <a:pt x="5183575" y="0"/>
                </a:lnTo>
                <a:lnTo>
                  <a:pt x="5183575" y="4325929"/>
                </a:lnTo>
                <a:lnTo>
                  <a:pt x="0" y="4325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52368" y="6249111"/>
            <a:ext cx="4711702" cy="4889502"/>
          </a:xfrm>
          <a:custGeom>
            <a:avLst/>
            <a:gdLst/>
            <a:ahLst/>
            <a:cxnLst/>
            <a:rect l="l" t="t" r="r" b="b"/>
            <a:pathLst>
              <a:path w="4711702" h="4889502">
                <a:moveTo>
                  <a:pt x="0" y="0"/>
                </a:moveTo>
                <a:lnTo>
                  <a:pt x="4711702" y="0"/>
                </a:lnTo>
                <a:lnTo>
                  <a:pt x="4711702" y="4889502"/>
                </a:lnTo>
                <a:lnTo>
                  <a:pt x="0" y="4889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793960" y="6654897"/>
            <a:ext cx="5379724" cy="5479349"/>
          </a:xfrm>
          <a:custGeom>
            <a:avLst/>
            <a:gdLst/>
            <a:ahLst/>
            <a:cxnLst/>
            <a:rect l="l" t="t" r="r" b="b"/>
            <a:pathLst>
              <a:path w="5379724" h="5479349">
                <a:moveTo>
                  <a:pt x="0" y="5479349"/>
                </a:moveTo>
                <a:lnTo>
                  <a:pt x="5379724" y="5479349"/>
                </a:lnTo>
                <a:lnTo>
                  <a:pt x="5379724" y="0"/>
                </a:lnTo>
                <a:lnTo>
                  <a:pt x="0" y="0"/>
                </a:lnTo>
                <a:lnTo>
                  <a:pt x="0" y="547934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1642366" y="-1701366"/>
            <a:ext cx="5342131" cy="5772440"/>
          </a:xfrm>
          <a:custGeom>
            <a:avLst/>
            <a:gdLst/>
            <a:ahLst/>
            <a:cxnLst/>
            <a:rect l="l" t="t" r="r" b="b"/>
            <a:pathLst>
              <a:path w="5342131" h="5772440">
                <a:moveTo>
                  <a:pt x="0" y="0"/>
                </a:moveTo>
                <a:lnTo>
                  <a:pt x="5342132" y="0"/>
                </a:lnTo>
                <a:lnTo>
                  <a:pt x="5342132" y="5772440"/>
                </a:lnTo>
                <a:lnTo>
                  <a:pt x="0" y="57724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26209" y="2357396"/>
            <a:ext cx="11235582" cy="305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i="1" spc="600">
                <a:solidFill>
                  <a:srgbClr val="CAA7D9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Meet Our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09291" y="7717155"/>
            <a:ext cx="11235582" cy="144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spc="56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"The Minds Behind the Storm"</a:t>
            </a:r>
          </a:p>
          <a:p>
            <a:pPr algn="ctr">
              <a:lnSpc>
                <a:spcPts val="5600"/>
              </a:lnSpc>
            </a:pPr>
            <a:r>
              <a:rPr lang="en-US" sz="5600" spc="56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⚡🔥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6209" y="4859655"/>
            <a:ext cx="11235582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8000" b="1" spc="540">
                <a:solidFill>
                  <a:srgbClr val="C5F4A4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TEAM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77053">
            <a:off x="3796856" y="-4113479"/>
            <a:ext cx="10694287" cy="18513959"/>
          </a:xfrm>
          <a:custGeom>
            <a:avLst/>
            <a:gdLst/>
            <a:ahLst/>
            <a:cxnLst/>
            <a:rect l="l" t="t" r="r" b="b"/>
            <a:pathLst>
              <a:path w="10694287" h="18513959">
                <a:moveTo>
                  <a:pt x="10694288" y="230552"/>
                </a:moveTo>
                <a:lnTo>
                  <a:pt x="10284416" y="18513958"/>
                </a:lnTo>
                <a:lnTo>
                  <a:pt x="0" y="18283406"/>
                </a:lnTo>
                <a:lnTo>
                  <a:pt x="409872" y="0"/>
                </a:lnTo>
                <a:lnTo>
                  <a:pt x="10694288" y="230552"/>
                </a:lnTo>
                <a:close/>
              </a:path>
            </a:pathLst>
          </a:custGeom>
          <a:blipFill>
            <a:blip r:embed="rId2"/>
            <a:stretch>
              <a:fillRect l="-14920" r="-149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236905" y="1465819"/>
            <a:ext cx="3814190" cy="3815089"/>
            <a:chOff x="0" y="0"/>
            <a:chExt cx="877448" cy="8776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7448" cy="877655"/>
            </a:xfrm>
            <a:custGeom>
              <a:avLst/>
              <a:gdLst/>
              <a:ahLst/>
              <a:cxnLst/>
              <a:rect l="l" t="t" r="r" b="b"/>
              <a:pathLst>
                <a:path w="877448" h="877655">
                  <a:moveTo>
                    <a:pt x="0" y="0"/>
                  </a:moveTo>
                  <a:lnTo>
                    <a:pt x="877448" y="0"/>
                  </a:lnTo>
                  <a:lnTo>
                    <a:pt x="877448" y="877655"/>
                  </a:lnTo>
                  <a:lnTo>
                    <a:pt x="0" y="877655"/>
                  </a:lnTo>
                  <a:close/>
                </a:path>
              </a:pathLst>
            </a:custGeom>
            <a:solidFill>
              <a:srgbClr val="1E1E1E"/>
            </a:solidFill>
            <a:ln w="9525" cap="sq">
              <a:solidFill>
                <a:srgbClr val="F2F2F2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7448" cy="925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36905" y="1332469"/>
            <a:ext cx="3814190" cy="4358115"/>
            <a:chOff x="0" y="0"/>
            <a:chExt cx="5085586" cy="581082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5077" r="15077"/>
            <a:stretch>
              <a:fillRect/>
            </a:stretch>
          </p:blipFill>
          <p:spPr>
            <a:xfrm>
              <a:off x="0" y="0"/>
              <a:ext cx="5085586" cy="5810820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5214322" y="7409158"/>
            <a:ext cx="4089956" cy="2877842"/>
          </a:xfrm>
          <a:custGeom>
            <a:avLst/>
            <a:gdLst/>
            <a:ahLst/>
            <a:cxnLst/>
            <a:rect l="l" t="t" r="r" b="b"/>
            <a:pathLst>
              <a:path w="4089956" h="2877842">
                <a:moveTo>
                  <a:pt x="0" y="0"/>
                </a:moveTo>
                <a:lnTo>
                  <a:pt x="4089956" y="0"/>
                </a:lnTo>
                <a:lnTo>
                  <a:pt x="4089956" y="2877842"/>
                </a:lnTo>
                <a:lnTo>
                  <a:pt x="0" y="2877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58092" y="9646329"/>
            <a:ext cx="18604183" cy="640671"/>
            <a:chOff x="0" y="0"/>
            <a:chExt cx="4279861" cy="1473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9861" cy="147385"/>
            </a:xfrm>
            <a:custGeom>
              <a:avLst/>
              <a:gdLst/>
              <a:ahLst/>
              <a:cxnLst/>
              <a:rect l="l" t="t" r="r" b="b"/>
              <a:pathLst>
                <a:path w="4279861" h="147385">
                  <a:moveTo>
                    <a:pt x="0" y="0"/>
                  </a:moveTo>
                  <a:lnTo>
                    <a:pt x="4279861" y="0"/>
                  </a:lnTo>
                  <a:lnTo>
                    <a:pt x="4279861" y="147385"/>
                  </a:lnTo>
                  <a:lnTo>
                    <a:pt x="0" y="147385"/>
                  </a:lnTo>
                  <a:close/>
                </a:path>
              </a:pathLst>
            </a:custGeom>
            <a:solidFill>
              <a:srgbClr val="1E1E1E"/>
            </a:solidFill>
            <a:ln w="9525" cap="sq">
              <a:solidFill>
                <a:srgbClr val="F2F2F2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279861" cy="195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9798975"/>
            <a:ext cx="486672" cy="329167"/>
          </a:xfrm>
          <a:custGeom>
            <a:avLst/>
            <a:gdLst/>
            <a:ahLst/>
            <a:cxnLst/>
            <a:rect l="l" t="t" r="r" b="b"/>
            <a:pathLst>
              <a:path w="486672" h="329167">
                <a:moveTo>
                  <a:pt x="0" y="0"/>
                </a:moveTo>
                <a:lnTo>
                  <a:pt x="486672" y="0"/>
                </a:lnTo>
                <a:lnTo>
                  <a:pt x="486672" y="329167"/>
                </a:lnTo>
                <a:lnTo>
                  <a:pt x="0" y="3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911395" y="-474652"/>
            <a:ext cx="4273092" cy="3006703"/>
          </a:xfrm>
          <a:custGeom>
            <a:avLst/>
            <a:gdLst/>
            <a:ahLst/>
            <a:cxnLst/>
            <a:rect l="l" t="t" r="r" b="b"/>
            <a:pathLst>
              <a:path w="4273092" h="3006703">
                <a:moveTo>
                  <a:pt x="0" y="0"/>
                </a:moveTo>
                <a:lnTo>
                  <a:pt x="4273092" y="0"/>
                </a:lnTo>
                <a:lnTo>
                  <a:pt x="4273092" y="3006704"/>
                </a:lnTo>
                <a:lnTo>
                  <a:pt x="0" y="300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96347" y="9745119"/>
            <a:ext cx="691058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F2F2F2"/>
                </a:solidFill>
                <a:latin typeface="DM Sans Bold"/>
                <a:ea typeface="DM Sans Bold"/>
                <a:cs typeface="DM Sans Bold"/>
                <a:sym typeface="DM Sans Bold"/>
              </a:rPr>
              <a:t>INNOVARE TECHNICAL CLUB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862811"/>
            <a:ext cx="16230600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i="1" dirty="0">
                <a:solidFill>
                  <a:srgbClr val="F2F2F2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Disrupt like Thunder, Build like Vajra!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2036" y="5949796"/>
            <a:ext cx="16558764" cy="1352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74"/>
              </a:lnSpc>
            </a:pPr>
            <a:r>
              <a:rPr lang="en-US" sz="8895" b="1" u="sng" dirty="0">
                <a:solidFill>
                  <a:srgbClr val="F2F2F2"/>
                </a:solidFill>
                <a:latin typeface="DM Sans Bold"/>
                <a:ea typeface="DM Sans Bold"/>
                <a:cs typeface="DM Sans Bold"/>
                <a:sym typeface="DM Sans Bold"/>
              </a:rPr>
              <a:t>TEAM VAJRA STORM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1620" y="3353697"/>
            <a:ext cx="3036392" cy="26808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964484" y="6258790"/>
            <a:ext cx="3153528" cy="706888"/>
            <a:chOff x="0" y="0"/>
            <a:chExt cx="678314" cy="163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8314" cy="163543"/>
            </a:xfrm>
            <a:custGeom>
              <a:avLst/>
              <a:gdLst/>
              <a:ahLst/>
              <a:cxnLst/>
              <a:rect l="l" t="t" r="r" b="b"/>
              <a:pathLst>
                <a:path w="678314" h="163543">
                  <a:moveTo>
                    <a:pt x="0" y="0"/>
                  </a:moveTo>
                  <a:lnTo>
                    <a:pt x="678314" y="0"/>
                  </a:lnTo>
                  <a:lnTo>
                    <a:pt x="678314" y="163543"/>
                  </a:lnTo>
                  <a:lnTo>
                    <a:pt x="0" y="163543"/>
                  </a:lnTo>
                  <a:close/>
                </a:path>
              </a:pathLst>
            </a:custGeom>
            <a:solidFill>
              <a:srgbClr val="C5F4A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78314" cy="182593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800" spc="18">
                  <a:solidFill>
                    <a:srgbClr val="1D1F23"/>
                  </a:solidFill>
                  <a:latin typeface="Rundeck"/>
                  <a:ea typeface="Rundeck"/>
                  <a:cs typeface="Rundeck"/>
                  <a:sym typeface="Rundeck"/>
                </a:rPr>
                <a:t>RIYA GUPTA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64484" y="7192497"/>
            <a:ext cx="3369516" cy="1634207"/>
            <a:chOff x="0" y="-9525"/>
            <a:chExt cx="724772" cy="3780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8314" cy="368559"/>
            </a:xfrm>
            <a:custGeom>
              <a:avLst/>
              <a:gdLst/>
              <a:ahLst/>
              <a:cxnLst/>
              <a:rect l="l" t="t" r="r" b="b"/>
              <a:pathLst>
                <a:path w="678314" h="368559">
                  <a:moveTo>
                    <a:pt x="0" y="0"/>
                  </a:moveTo>
                  <a:lnTo>
                    <a:pt x="678314" y="0"/>
                  </a:lnTo>
                  <a:lnTo>
                    <a:pt x="678314" y="368559"/>
                  </a:lnTo>
                  <a:lnTo>
                    <a:pt x="0" y="368559"/>
                  </a:lnTo>
                  <a:close/>
                </a:path>
              </a:pathLst>
            </a:custGeom>
            <a:solidFill>
              <a:srgbClr val="CAA7D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724772" cy="3780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 b="1" u="sng" spc="16" dirty="0">
                  <a:solidFill>
                    <a:srgbClr val="1D1F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Team Leader , Core Idea Creator &amp; Pitch Strategist</a:t>
              </a:r>
            </a:p>
            <a:p>
              <a:pPr algn="ctr">
                <a:lnSpc>
                  <a:spcPts val="1920"/>
                </a:lnSpc>
              </a:pPr>
              <a:endParaRPr lang="en-US" sz="1600" b="1" u="sng" spc="16" dirty="0">
                <a:solidFill>
                  <a:srgbClr val="1D1F23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ctr">
                <a:lnSpc>
                  <a:spcPts val="1920"/>
                </a:lnSpc>
              </a:pPr>
              <a:r>
                <a:rPr lang="en-US" sz="1600" b="1" spc="16" dirty="0">
                  <a:solidFill>
                    <a:srgbClr val="1D1F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Visit my socials: </a:t>
              </a:r>
            </a:p>
            <a:p>
              <a:pPr algn="ctr">
                <a:lnSpc>
                  <a:spcPts val="1920"/>
                </a:lnSpc>
              </a:pPr>
              <a:r>
                <a:rPr lang="en-US" sz="1600" b="1" spc="16" dirty="0">
                  <a:solidFill>
                    <a:srgbClr val="1D1F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guptariya1092@gmail.com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16585" y="3353697"/>
            <a:ext cx="3015567" cy="2680894"/>
            <a:chOff x="0" y="0"/>
            <a:chExt cx="914267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267" cy="812800"/>
            </a:xfrm>
            <a:custGeom>
              <a:avLst/>
              <a:gdLst/>
              <a:ahLst/>
              <a:cxnLst/>
              <a:rect l="l" t="t" r="r" b="b"/>
              <a:pathLst>
                <a:path w="914267" h="812800">
                  <a:moveTo>
                    <a:pt x="0" y="0"/>
                  </a:moveTo>
                  <a:lnTo>
                    <a:pt x="914267" y="0"/>
                  </a:lnTo>
                  <a:lnTo>
                    <a:pt x="91426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34362" b="-3436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5716585" y="6258790"/>
            <a:ext cx="3015567" cy="706888"/>
            <a:chOff x="0" y="0"/>
            <a:chExt cx="697671" cy="163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7671" cy="163543"/>
            </a:xfrm>
            <a:custGeom>
              <a:avLst/>
              <a:gdLst/>
              <a:ahLst/>
              <a:cxnLst/>
              <a:rect l="l" t="t" r="r" b="b"/>
              <a:pathLst>
                <a:path w="697671" h="163543">
                  <a:moveTo>
                    <a:pt x="0" y="0"/>
                  </a:moveTo>
                  <a:lnTo>
                    <a:pt x="697671" y="0"/>
                  </a:lnTo>
                  <a:lnTo>
                    <a:pt x="697671" y="163543"/>
                  </a:lnTo>
                  <a:lnTo>
                    <a:pt x="0" y="163543"/>
                  </a:lnTo>
                  <a:close/>
                </a:path>
              </a:pathLst>
            </a:custGeom>
            <a:solidFill>
              <a:srgbClr val="C5F4A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697671" cy="182593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800" spc="18">
                  <a:solidFill>
                    <a:srgbClr val="1D1F23"/>
                  </a:solidFill>
                  <a:latin typeface="Rundeck"/>
                  <a:ea typeface="Rundeck"/>
                  <a:cs typeface="Rundeck"/>
                  <a:sym typeface="Rundeck"/>
                </a:rPr>
                <a:t>ATUL VERMA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16585" y="7233667"/>
            <a:ext cx="3015567" cy="1593037"/>
            <a:chOff x="0" y="0"/>
            <a:chExt cx="697671" cy="3685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7671" cy="368559"/>
            </a:xfrm>
            <a:custGeom>
              <a:avLst/>
              <a:gdLst/>
              <a:ahLst/>
              <a:cxnLst/>
              <a:rect l="l" t="t" r="r" b="b"/>
              <a:pathLst>
                <a:path w="697671" h="368559">
                  <a:moveTo>
                    <a:pt x="0" y="0"/>
                  </a:moveTo>
                  <a:lnTo>
                    <a:pt x="697671" y="0"/>
                  </a:lnTo>
                  <a:lnTo>
                    <a:pt x="697671" y="368559"/>
                  </a:lnTo>
                  <a:lnTo>
                    <a:pt x="0" y="368559"/>
                  </a:lnTo>
                  <a:close/>
                </a:path>
              </a:pathLst>
            </a:custGeom>
            <a:solidFill>
              <a:srgbClr val="CAA7D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697671" cy="3780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 b="1" u="sng" spc="16" dirty="0">
                  <a:solidFill>
                    <a:srgbClr val="1D1F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Business Development &amp; </a:t>
              </a:r>
              <a:r>
                <a:rPr lang="en-US" sz="1600" b="1" u="sng" spc="16">
                  <a:solidFill>
                    <a:srgbClr val="1D1F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Market Analyst</a:t>
              </a:r>
              <a:endParaRPr lang="en-US" sz="1600" b="1" u="sng" spc="16" dirty="0">
                <a:solidFill>
                  <a:srgbClr val="1D1F23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ctr">
                <a:lnSpc>
                  <a:spcPts val="1920"/>
                </a:lnSpc>
              </a:pPr>
              <a:endParaRPr lang="en-US" sz="1600" b="1" u="sng" spc="16" dirty="0">
                <a:solidFill>
                  <a:srgbClr val="1D1F23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ctr">
                <a:lnSpc>
                  <a:spcPts val="1920"/>
                </a:lnSpc>
              </a:pPr>
              <a:r>
                <a:rPr lang="en-US" sz="1600" b="1" spc="16" dirty="0">
                  <a:solidFill>
                    <a:srgbClr val="1D1F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Visit my socials: atulverma9728@gmail.com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51549" y="3353697"/>
            <a:ext cx="2920316" cy="26808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38888" b="-38888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256299" y="6258790"/>
            <a:ext cx="3015566" cy="706888"/>
            <a:chOff x="0" y="0"/>
            <a:chExt cx="670571" cy="1635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0571" cy="163543"/>
            </a:xfrm>
            <a:custGeom>
              <a:avLst/>
              <a:gdLst/>
              <a:ahLst/>
              <a:cxnLst/>
              <a:rect l="l" t="t" r="r" b="b"/>
              <a:pathLst>
                <a:path w="670571" h="163543">
                  <a:moveTo>
                    <a:pt x="0" y="0"/>
                  </a:moveTo>
                  <a:lnTo>
                    <a:pt x="670571" y="0"/>
                  </a:lnTo>
                  <a:lnTo>
                    <a:pt x="670571" y="163543"/>
                  </a:lnTo>
                  <a:lnTo>
                    <a:pt x="0" y="163543"/>
                  </a:lnTo>
                  <a:close/>
                </a:path>
              </a:pathLst>
            </a:custGeom>
            <a:solidFill>
              <a:srgbClr val="C5F4A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670571" cy="182593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800" spc="18">
                  <a:solidFill>
                    <a:srgbClr val="1D1F23"/>
                  </a:solidFill>
                  <a:latin typeface="Rundeck"/>
                  <a:ea typeface="Rundeck"/>
                  <a:cs typeface="Rundeck"/>
                  <a:sym typeface="Rundeck"/>
                </a:rPr>
                <a:t>TANISHA JAIN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51549" y="7192497"/>
            <a:ext cx="3015566" cy="1634207"/>
            <a:chOff x="0" y="-9525"/>
            <a:chExt cx="697671" cy="37808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70571" cy="368559"/>
            </a:xfrm>
            <a:custGeom>
              <a:avLst/>
              <a:gdLst/>
              <a:ahLst/>
              <a:cxnLst/>
              <a:rect l="l" t="t" r="r" b="b"/>
              <a:pathLst>
                <a:path w="670571" h="368559">
                  <a:moveTo>
                    <a:pt x="0" y="0"/>
                  </a:moveTo>
                  <a:lnTo>
                    <a:pt x="670571" y="0"/>
                  </a:lnTo>
                  <a:lnTo>
                    <a:pt x="670571" y="368559"/>
                  </a:lnTo>
                  <a:lnTo>
                    <a:pt x="0" y="368559"/>
                  </a:lnTo>
                  <a:close/>
                </a:path>
              </a:pathLst>
            </a:custGeom>
            <a:solidFill>
              <a:srgbClr val="CAA7D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697671" cy="3780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 b="1" u="sng" spc="16" dirty="0">
                  <a:solidFill>
                    <a:srgbClr val="1D1F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Innovation &amp; Research Lead</a:t>
              </a:r>
            </a:p>
            <a:p>
              <a:pPr algn="ctr">
                <a:lnSpc>
                  <a:spcPts val="1920"/>
                </a:lnSpc>
              </a:pPr>
              <a:endParaRPr lang="en-US" sz="1600" b="1" u="sng" spc="16" dirty="0">
                <a:solidFill>
                  <a:srgbClr val="1D1F23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ctr">
                <a:lnSpc>
                  <a:spcPts val="1920"/>
                </a:lnSpc>
              </a:pPr>
              <a:r>
                <a:rPr lang="en-US" sz="1600" b="1" spc="16" dirty="0">
                  <a:solidFill>
                    <a:srgbClr val="1D1F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Visit my socials: tanishajain274@gmail.com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986514" y="3353697"/>
            <a:ext cx="3663233" cy="2680894"/>
            <a:chOff x="0" y="0"/>
            <a:chExt cx="1110628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10628" cy="812800"/>
            </a:xfrm>
            <a:custGeom>
              <a:avLst/>
              <a:gdLst/>
              <a:ahLst/>
              <a:cxnLst/>
              <a:rect l="l" t="t" r="r" b="b"/>
              <a:pathLst>
                <a:path w="1110628" h="812800">
                  <a:moveTo>
                    <a:pt x="0" y="0"/>
                  </a:moveTo>
                  <a:lnTo>
                    <a:pt x="1110628" y="0"/>
                  </a:lnTo>
                  <a:lnTo>
                    <a:pt x="111062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t="-15574" b="-15574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2986514" y="6258790"/>
            <a:ext cx="3663233" cy="706888"/>
            <a:chOff x="0" y="0"/>
            <a:chExt cx="847513" cy="1635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47513" cy="163543"/>
            </a:xfrm>
            <a:custGeom>
              <a:avLst/>
              <a:gdLst/>
              <a:ahLst/>
              <a:cxnLst/>
              <a:rect l="l" t="t" r="r" b="b"/>
              <a:pathLst>
                <a:path w="847513" h="163543">
                  <a:moveTo>
                    <a:pt x="0" y="0"/>
                  </a:moveTo>
                  <a:lnTo>
                    <a:pt x="847513" y="0"/>
                  </a:lnTo>
                  <a:lnTo>
                    <a:pt x="847513" y="163543"/>
                  </a:lnTo>
                  <a:lnTo>
                    <a:pt x="0" y="163543"/>
                  </a:lnTo>
                  <a:close/>
                </a:path>
              </a:pathLst>
            </a:custGeom>
            <a:solidFill>
              <a:srgbClr val="C5F4A4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847513" cy="182593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800" spc="18">
                  <a:solidFill>
                    <a:srgbClr val="1D1F23"/>
                  </a:solidFill>
                  <a:latin typeface="Rundeck"/>
                  <a:ea typeface="Rundeck"/>
                  <a:cs typeface="Rundeck"/>
                  <a:sym typeface="Rundeck"/>
                </a:rPr>
                <a:t>SAKSHAM JUNEJA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986514" y="7192497"/>
            <a:ext cx="3777485" cy="1634207"/>
            <a:chOff x="0" y="-9525"/>
            <a:chExt cx="873946" cy="37808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47513" cy="368559"/>
            </a:xfrm>
            <a:custGeom>
              <a:avLst/>
              <a:gdLst/>
              <a:ahLst/>
              <a:cxnLst/>
              <a:rect l="l" t="t" r="r" b="b"/>
              <a:pathLst>
                <a:path w="847513" h="368559">
                  <a:moveTo>
                    <a:pt x="0" y="0"/>
                  </a:moveTo>
                  <a:lnTo>
                    <a:pt x="847513" y="0"/>
                  </a:lnTo>
                  <a:lnTo>
                    <a:pt x="847513" y="368559"/>
                  </a:lnTo>
                  <a:lnTo>
                    <a:pt x="0" y="368559"/>
                  </a:lnTo>
                  <a:close/>
                </a:path>
              </a:pathLst>
            </a:custGeom>
            <a:solidFill>
              <a:srgbClr val="CAA7D9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873946" cy="3780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1920"/>
                </a:lnSpc>
              </a:pPr>
              <a:r>
                <a:rPr lang="en-US" sz="1600" b="1" u="sng" spc="16" dirty="0">
                  <a:solidFill>
                    <a:srgbClr val="1D1F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Support &amp; Review Analyst </a:t>
              </a:r>
            </a:p>
            <a:p>
              <a:pPr algn="ctr">
                <a:lnSpc>
                  <a:spcPts val="1920"/>
                </a:lnSpc>
              </a:pPr>
              <a:endParaRPr lang="en-US" sz="1600" b="1" u="sng" spc="16" dirty="0">
                <a:solidFill>
                  <a:srgbClr val="1D1F23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ctr">
                <a:lnSpc>
                  <a:spcPts val="1920"/>
                </a:lnSpc>
              </a:pPr>
              <a:r>
                <a:rPr lang="en-US" sz="1600" b="1" spc="16" dirty="0">
                  <a:solidFill>
                    <a:srgbClr val="1D1F2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Visit my socials: @saksham.juneja007@gmail.com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304617" y="866775"/>
            <a:ext cx="1367876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240">
                <a:solidFill>
                  <a:srgbClr val="CAA7D9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TEAM MEMBER HIGHLIGHTS</a:t>
            </a:r>
          </a:p>
        </p:txBody>
      </p:sp>
      <p:sp>
        <p:nvSpPr>
          <p:cNvPr id="35" name="Freeform 35"/>
          <p:cNvSpPr/>
          <p:nvPr/>
        </p:nvSpPr>
        <p:spPr>
          <a:xfrm rot="720000">
            <a:off x="15248419" y="-1160028"/>
            <a:ext cx="4064490" cy="3392001"/>
          </a:xfrm>
          <a:custGeom>
            <a:avLst/>
            <a:gdLst/>
            <a:ahLst/>
            <a:cxnLst/>
            <a:rect l="l" t="t" r="r" b="b"/>
            <a:pathLst>
              <a:path w="4064490" h="3392001">
                <a:moveTo>
                  <a:pt x="0" y="0"/>
                </a:moveTo>
                <a:lnTo>
                  <a:pt x="4064490" y="0"/>
                </a:lnTo>
                <a:lnTo>
                  <a:pt x="4064490" y="3392002"/>
                </a:lnTo>
                <a:lnTo>
                  <a:pt x="0" y="3392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5400000">
            <a:off x="-390810" y="7490339"/>
            <a:ext cx="3623169" cy="3759893"/>
          </a:xfrm>
          <a:custGeom>
            <a:avLst/>
            <a:gdLst/>
            <a:ahLst/>
            <a:cxnLst/>
            <a:rect l="l" t="t" r="r" b="b"/>
            <a:pathLst>
              <a:path w="3623169" h="3759893">
                <a:moveTo>
                  <a:pt x="0" y="0"/>
                </a:moveTo>
                <a:lnTo>
                  <a:pt x="3623169" y="0"/>
                </a:lnTo>
                <a:lnTo>
                  <a:pt x="3623169" y="3759893"/>
                </a:lnTo>
                <a:lnTo>
                  <a:pt x="0" y="37598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2304617" y="2107160"/>
            <a:ext cx="13678766" cy="11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i="1" spc="215">
                <a:solidFill>
                  <a:srgbClr val="C5F4A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Get to know some of our team members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6197" y="0"/>
            <a:ext cx="12495606" cy="10711721"/>
          </a:xfrm>
          <a:custGeom>
            <a:avLst/>
            <a:gdLst/>
            <a:ahLst/>
            <a:cxnLst/>
            <a:rect l="l" t="t" r="r" b="b"/>
            <a:pathLst>
              <a:path w="12495606" h="10711721">
                <a:moveTo>
                  <a:pt x="0" y="0"/>
                </a:moveTo>
                <a:lnTo>
                  <a:pt x="12495606" y="0"/>
                </a:lnTo>
                <a:lnTo>
                  <a:pt x="12495606" y="10711721"/>
                </a:lnTo>
                <a:lnTo>
                  <a:pt x="0" y="10711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677" b="-83199"/>
            </a:stretch>
          </a:blipFill>
        </p:spPr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8253" y="1066800"/>
            <a:ext cx="16251546" cy="184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35"/>
              </a:lnSpc>
            </a:pPr>
            <a:r>
              <a:rPr lang="en-US" sz="640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  <a:p>
            <a:pPr algn="l">
              <a:lnSpc>
                <a:spcPts val="7235"/>
              </a:lnSpc>
            </a:pPr>
            <a:r>
              <a:rPr lang="en-US" sz="640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(The Ultimate Human Limitation) 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62023" y="4830550"/>
            <a:ext cx="3585491" cy="58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2"/>
              </a:lnSpc>
            </a:pPr>
            <a:r>
              <a:rPr lang="en-US" sz="3689" u="sng" spc="5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Human Brain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13536" y="4599150"/>
            <a:ext cx="3585491" cy="116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2"/>
              </a:lnSpc>
            </a:pPr>
            <a:r>
              <a:rPr lang="en-US" sz="3689" u="sng" spc="5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Further 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9168" y="4194061"/>
            <a:ext cx="1165383" cy="231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535"/>
              </a:lnSpc>
            </a:pPr>
            <a:r>
              <a:rPr lang="en-US" sz="14828" b="1" spc="2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6420" y="3951884"/>
            <a:ext cx="1165383" cy="231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535"/>
              </a:lnSpc>
            </a:pPr>
            <a:r>
              <a:rPr lang="en-US" sz="14828" b="1" spc="2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3398" y="5829505"/>
            <a:ext cx="5740126" cy="428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1129" lvl="1" indent="-315564" algn="l">
              <a:lnSpc>
                <a:spcPts val="5758"/>
              </a:lnSpc>
              <a:buFont typeface="Arial"/>
              <a:buChar char="•"/>
            </a:pPr>
            <a:r>
              <a:rPr lang="en-US" sz="2923" spc="38">
                <a:solidFill>
                  <a:srgbClr val="FFFFFF"/>
                </a:solidFill>
                <a:latin typeface="Ahkio"/>
                <a:ea typeface="Ahkio"/>
                <a:cs typeface="Ahkio"/>
                <a:sym typeface="Ahkio"/>
              </a:rPr>
              <a:t>The Human Brain is a biological system that is affected by ageing , diseases and memory loss.</a:t>
            </a:r>
          </a:p>
          <a:p>
            <a:pPr marL="631129" lvl="1" indent="-315564" algn="l">
              <a:lnSpc>
                <a:spcPts val="5758"/>
              </a:lnSpc>
              <a:buFont typeface="Arial"/>
              <a:buChar char="•"/>
            </a:pPr>
            <a:r>
              <a:rPr lang="en-US" sz="2923" spc="38">
                <a:solidFill>
                  <a:srgbClr val="FFFFFF"/>
                </a:solidFill>
                <a:latin typeface="Ahkio"/>
                <a:ea typeface="Ahkio"/>
                <a:cs typeface="Ahkio"/>
                <a:sym typeface="Ahkio"/>
              </a:rPr>
              <a:t>After death , knowledge , experiences and intelligence are wasted.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47654" y="6779698"/>
            <a:ext cx="5717255" cy="205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539" lvl="1" indent="-304770" algn="l">
              <a:lnSpc>
                <a:spcPts val="5561"/>
              </a:lnSpc>
              <a:buFont typeface="Arial"/>
              <a:buChar char="•"/>
            </a:pPr>
            <a:r>
              <a:rPr lang="en-US" sz="2823" spc="36">
                <a:solidFill>
                  <a:srgbClr val="FFFFFF"/>
                </a:solidFill>
                <a:latin typeface="Ahkio"/>
                <a:ea typeface="Ahkio"/>
                <a:cs typeface="Ahkio"/>
                <a:sym typeface="Ahkio"/>
              </a:rPr>
              <a:t>There is no realistic mass-adoptable solution for AI and consciousness integration yet.</a:t>
            </a:r>
          </a:p>
        </p:txBody>
      </p:sp>
      <p:sp>
        <p:nvSpPr>
          <p:cNvPr id="10" name="Freeform 10"/>
          <p:cNvSpPr/>
          <p:nvPr/>
        </p:nvSpPr>
        <p:spPr>
          <a:xfrm rot="-8100000">
            <a:off x="11398015" y="-2699119"/>
            <a:ext cx="9947736" cy="8084796"/>
          </a:xfrm>
          <a:custGeom>
            <a:avLst/>
            <a:gdLst/>
            <a:ahLst/>
            <a:cxnLst/>
            <a:rect l="l" t="t" r="r" b="b"/>
            <a:pathLst>
              <a:path w="9947736" h="8084796">
                <a:moveTo>
                  <a:pt x="0" y="0"/>
                </a:moveTo>
                <a:lnTo>
                  <a:pt x="9947736" y="0"/>
                </a:lnTo>
                <a:lnTo>
                  <a:pt x="9947736" y="8084796"/>
                </a:lnTo>
                <a:lnTo>
                  <a:pt x="0" y="8084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33398" y="3946306"/>
            <a:ext cx="3585491" cy="68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7"/>
              </a:lnSpc>
            </a:pPr>
            <a:r>
              <a:rPr lang="en-US" sz="2189" spc="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"</a:t>
            </a:r>
          </a:p>
          <a:p>
            <a:pPr marL="0" lvl="0" indent="0" algn="l">
              <a:lnSpc>
                <a:spcPts val="2737"/>
              </a:lnSpc>
            </a:pPr>
            <a:r>
              <a:rPr lang="en-US" sz="2189" spc="3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32557" y="800047"/>
            <a:ext cx="7067169" cy="8229600"/>
          </a:xfrm>
          <a:custGeom>
            <a:avLst/>
            <a:gdLst/>
            <a:ahLst/>
            <a:cxnLst/>
            <a:rect l="l" t="t" r="r" b="b"/>
            <a:pathLst>
              <a:path w="7067169" h="8229600">
                <a:moveTo>
                  <a:pt x="0" y="0"/>
                </a:moveTo>
                <a:lnTo>
                  <a:pt x="7067169" y="0"/>
                </a:lnTo>
                <a:lnTo>
                  <a:pt x="70671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0253" y="828675"/>
            <a:ext cx="10418954" cy="2634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7"/>
              </a:lnSpc>
            </a:pPr>
            <a:r>
              <a:rPr lang="en-US" sz="8411" spc="8">
                <a:solidFill>
                  <a:srgbClr val="F2F0F4"/>
                </a:solidFill>
                <a:latin typeface="Dynapuff"/>
                <a:ea typeface="Dynapuff"/>
                <a:cs typeface="Dynapuff"/>
                <a:sym typeface="Dynapuff"/>
              </a:rPr>
              <a:t>Synapse -X : Digital </a:t>
            </a:r>
          </a:p>
          <a:p>
            <a:pPr algn="l">
              <a:lnSpc>
                <a:spcPts val="10497"/>
              </a:lnSpc>
            </a:pPr>
            <a:r>
              <a:rPr lang="en-US" sz="8411" spc="8">
                <a:solidFill>
                  <a:srgbClr val="F2F0F4"/>
                </a:solidFill>
                <a:latin typeface="Dynapuff"/>
                <a:ea typeface="Dynapuff"/>
                <a:cs typeface="Dynapuff"/>
                <a:sym typeface="Dynapuff"/>
              </a:rPr>
              <a:t>Memory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5239535"/>
            <a:ext cx="7737262" cy="75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510" spc="25">
                <a:solidFill>
                  <a:srgbClr val="F2F0F4"/>
                </a:solidFill>
                <a:latin typeface="Ananias Bold"/>
                <a:ea typeface="Ananias Bold"/>
                <a:cs typeface="Ananias Bold"/>
                <a:sym typeface="Ananias Bold"/>
              </a:rPr>
              <a:t>The AI - Powered Consciousness Upload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294" y="7047420"/>
            <a:ext cx="9868208" cy="53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  <a:spcBef>
                <a:spcPct val="0"/>
              </a:spcBef>
            </a:pPr>
            <a:r>
              <a:rPr lang="en-US" sz="3065" b="1" spc="30">
                <a:solidFill>
                  <a:srgbClr val="F2F0F4"/>
                </a:solidFill>
                <a:latin typeface="Antique Olive Bold"/>
                <a:ea typeface="Antique Olive Bold"/>
                <a:cs typeface="Antique Olive Bold"/>
                <a:sym typeface="Antique Olive Bold"/>
              </a:rPr>
              <a:t>→ WHAT IF  WE COULD LIVE FOREVER - DIGITALLY 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44005" y="1503851"/>
            <a:ext cx="14862783" cy="7279297"/>
            <a:chOff x="0" y="0"/>
            <a:chExt cx="4808252" cy="23549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08252" cy="2354922"/>
            </a:xfrm>
            <a:custGeom>
              <a:avLst/>
              <a:gdLst/>
              <a:ahLst/>
              <a:cxnLst/>
              <a:rect l="l" t="t" r="r" b="b"/>
              <a:pathLst>
                <a:path w="4808252" h="2354922">
                  <a:moveTo>
                    <a:pt x="26566" y="0"/>
                  </a:moveTo>
                  <a:lnTo>
                    <a:pt x="4781687" y="0"/>
                  </a:lnTo>
                  <a:cubicBezTo>
                    <a:pt x="4788733" y="0"/>
                    <a:pt x="4795489" y="2799"/>
                    <a:pt x="4800471" y="7781"/>
                  </a:cubicBezTo>
                  <a:cubicBezTo>
                    <a:pt x="4805454" y="12763"/>
                    <a:pt x="4808252" y="19520"/>
                    <a:pt x="4808252" y="26566"/>
                  </a:cubicBezTo>
                  <a:lnTo>
                    <a:pt x="4808252" y="2328357"/>
                  </a:lnTo>
                  <a:cubicBezTo>
                    <a:pt x="4808252" y="2335402"/>
                    <a:pt x="4805454" y="2342159"/>
                    <a:pt x="4800471" y="2347141"/>
                  </a:cubicBezTo>
                  <a:cubicBezTo>
                    <a:pt x="4795489" y="2352123"/>
                    <a:pt x="4788733" y="2354922"/>
                    <a:pt x="4781687" y="2354922"/>
                  </a:cubicBezTo>
                  <a:lnTo>
                    <a:pt x="26566" y="2354922"/>
                  </a:lnTo>
                  <a:cubicBezTo>
                    <a:pt x="19520" y="2354922"/>
                    <a:pt x="12763" y="2352123"/>
                    <a:pt x="7781" y="2347141"/>
                  </a:cubicBezTo>
                  <a:cubicBezTo>
                    <a:pt x="2799" y="2342159"/>
                    <a:pt x="0" y="2335402"/>
                    <a:pt x="0" y="2328357"/>
                  </a:cubicBezTo>
                  <a:lnTo>
                    <a:pt x="0" y="26566"/>
                  </a:lnTo>
                  <a:cubicBezTo>
                    <a:pt x="0" y="19520"/>
                    <a:pt x="2799" y="12763"/>
                    <a:pt x="7781" y="7781"/>
                  </a:cubicBezTo>
                  <a:cubicBezTo>
                    <a:pt x="12763" y="2799"/>
                    <a:pt x="19520" y="0"/>
                    <a:pt x="2656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08252" cy="24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51644" y="1761766"/>
            <a:ext cx="13295156" cy="800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6"/>
              </a:lnSpc>
            </a:pPr>
            <a:r>
              <a:rPr lang="en-US" sz="4482" b="1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THE REVOLUTIONARY SOLUTION : SYNAPSE - 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92978" y="3295724"/>
            <a:ext cx="7964838" cy="447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1">
                <a:solidFill>
                  <a:srgbClr val="0A152F"/>
                </a:solidFill>
                <a:latin typeface="Dynapuff"/>
                <a:ea typeface="Dynapuff"/>
                <a:cs typeface="Dynapuff"/>
                <a:sym typeface="Dynapuff"/>
              </a:rPr>
              <a:t>💡 A Neural-AI Fusion System that can digitally upload human consciousness.</a:t>
            </a:r>
          </a:p>
          <a:p>
            <a:pPr algn="ctr">
              <a:lnSpc>
                <a:spcPts val="3600"/>
              </a:lnSpc>
            </a:pPr>
            <a:endParaRPr lang="en-US" sz="2571">
              <a:solidFill>
                <a:srgbClr val="0A152F"/>
              </a:solidFill>
              <a:latin typeface="Dynapuff"/>
              <a:ea typeface="Dynapuff"/>
              <a:cs typeface="Dynapuff"/>
              <a:sym typeface="Dynapuff"/>
            </a:endParaRPr>
          </a:p>
          <a:p>
            <a:pPr algn="ctr">
              <a:lnSpc>
                <a:spcPts val="3600"/>
              </a:lnSpc>
            </a:pPr>
            <a:r>
              <a:rPr lang="en-US" sz="2571">
                <a:solidFill>
                  <a:srgbClr val="0A152F"/>
                </a:solidFill>
                <a:latin typeface="Dynapuff"/>
                <a:ea typeface="Dynapuff"/>
                <a:cs typeface="Dynapuff"/>
                <a:sym typeface="Dynapuff"/>
              </a:rPr>
              <a:t>💡 Imagine that your thoughts, memories, personality and intelligence can be uploaded into an AI-based immortal form.</a:t>
            </a:r>
          </a:p>
          <a:p>
            <a:pPr algn="ctr">
              <a:lnSpc>
                <a:spcPts val="3600"/>
              </a:lnSpc>
            </a:pPr>
            <a:endParaRPr lang="en-US" sz="2571">
              <a:solidFill>
                <a:srgbClr val="0A152F"/>
              </a:solidFill>
              <a:latin typeface="Dynapuff"/>
              <a:ea typeface="Dynapuff"/>
              <a:cs typeface="Dynapuff"/>
              <a:sym typeface="Dynapuff"/>
            </a:endParaRPr>
          </a:p>
          <a:p>
            <a:pPr algn="ctr">
              <a:lnSpc>
                <a:spcPts val="3600"/>
              </a:lnSpc>
            </a:pPr>
            <a:r>
              <a:rPr lang="en-US" sz="2571">
                <a:solidFill>
                  <a:srgbClr val="0A152F"/>
                </a:solidFill>
                <a:latin typeface="Dynapuff"/>
                <a:ea typeface="Dynapuff"/>
                <a:cs typeface="Dynapuff"/>
                <a:sym typeface="Dynapuff"/>
              </a:rPr>
              <a:t>💡 In the future, humans can create their AI clones to continue decision-making and intellectual growth!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272435" y="0"/>
              <a:ext cx="14141124" cy="14141124"/>
            </a:xfrm>
            <a:custGeom>
              <a:avLst/>
              <a:gdLst/>
              <a:ahLst/>
              <a:cxnLst/>
              <a:rect l="l" t="t" r="r" b="b"/>
              <a:pathLst>
                <a:path w="14141124" h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61383" y="3096736"/>
            <a:ext cx="10717541" cy="6066314"/>
            <a:chOff x="0" y="0"/>
            <a:chExt cx="3418370" cy="19348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18370" cy="1934857"/>
            </a:xfrm>
            <a:custGeom>
              <a:avLst/>
              <a:gdLst/>
              <a:ahLst/>
              <a:cxnLst/>
              <a:rect l="l" t="t" r="r" b="b"/>
              <a:pathLst>
                <a:path w="3418370" h="1934857">
                  <a:moveTo>
                    <a:pt x="36840" y="0"/>
                  </a:moveTo>
                  <a:lnTo>
                    <a:pt x="3381529" y="0"/>
                  </a:lnTo>
                  <a:cubicBezTo>
                    <a:pt x="3391300" y="0"/>
                    <a:pt x="3400670" y="3881"/>
                    <a:pt x="3407579" y="10790"/>
                  </a:cubicBezTo>
                  <a:cubicBezTo>
                    <a:pt x="3414488" y="17699"/>
                    <a:pt x="3418370" y="27070"/>
                    <a:pt x="3418370" y="36840"/>
                  </a:cubicBezTo>
                  <a:lnTo>
                    <a:pt x="3418370" y="1898016"/>
                  </a:lnTo>
                  <a:cubicBezTo>
                    <a:pt x="3418370" y="1907787"/>
                    <a:pt x="3414488" y="1917157"/>
                    <a:pt x="3407579" y="1924066"/>
                  </a:cubicBezTo>
                  <a:cubicBezTo>
                    <a:pt x="3400670" y="1930975"/>
                    <a:pt x="3391300" y="1934857"/>
                    <a:pt x="3381529" y="1934857"/>
                  </a:cubicBezTo>
                  <a:lnTo>
                    <a:pt x="36840" y="1934857"/>
                  </a:lnTo>
                  <a:cubicBezTo>
                    <a:pt x="27070" y="1934857"/>
                    <a:pt x="17699" y="1930975"/>
                    <a:pt x="10790" y="1924066"/>
                  </a:cubicBezTo>
                  <a:cubicBezTo>
                    <a:pt x="3881" y="1917157"/>
                    <a:pt x="0" y="1907787"/>
                    <a:pt x="0" y="1898016"/>
                  </a:cubicBezTo>
                  <a:lnTo>
                    <a:pt x="0" y="36840"/>
                  </a:lnTo>
                  <a:cubicBezTo>
                    <a:pt x="0" y="27070"/>
                    <a:pt x="3881" y="17699"/>
                    <a:pt x="10790" y="10790"/>
                  </a:cubicBezTo>
                  <a:cubicBezTo>
                    <a:pt x="17699" y="3881"/>
                    <a:pt x="27070" y="0"/>
                    <a:pt x="368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418370" cy="1982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04894" y="836361"/>
            <a:ext cx="8827454" cy="114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0"/>
              </a:lnSpc>
            </a:pPr>
            <a:r>
              <a:rPr lang="en-US" sz="8184" b="1" u="sng" spc="-286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It Works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4894" y="3606111"/>
            <a:ext cx="3258992" cy="15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4"/>
              </a:lnSpc>
            </a:pPr>
            <a:r>
              <a:rPr lang="en-US" sz="2895" b="1">
                <a:solidFill>
                  <a:srgbClr val="FFFFFF"/>
                </a:solidFill>
                <a:latin typeface="Antique Olive Bold"/>
                <a:ea typeface="Antique Olive Bold"/>
                <a:cs typeface="Antique Olive Bold"/>
                <a:sym typeface="Antique Olive Bold"/>
              </a:rPr>
              <a:t>→ BRAINWAVE MAPPING (EEG &amp; fMRI Sensors)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16398" y="3550179"/>
            <a:ext cx="3258992" cy="158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4"/>
              </a:lnSpc>
            </a:pPr>
            <a:r>
              <a:rPr lang="en-US" sz="2895" b="1">
                <a:solidFill>
                  <a:srgbClr val="FFFFFF"/>
                </a:solidFill>
                <a:latin typeface="Antique Olive Bold"/>
                <a:ea typeface="Antique Olive Bold"/>
                <a:cs typeface="Antique Olive Bold"/>
                <a:sym typeface="Antique Olive Bold"/>
              </a:rPr>
              <a:t>→ AI-Driven Cognitive Modeling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246" y="6108987"/>
            <a:ext cx="4782226" cy="139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sz="264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AI will continuously analyze your neural patterns.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88004" y="6063218"/>
            <a:ext cx="4525570" cy="186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sz="264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Machine learning will replicate your thoughts, memory patterns and personality.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595179" y="7872390"/>
            <a:ext cx="1126150" cy="1126150"/>
          </a:xfrm>
          <a:custGeom>
            <a:avLst/>
            <a:gdLst/>
            <a:ahLst/>
            <a:cxnLst/>
            <a:rect l="l" t="t" r="r" b="b"/>
            <a:pathLst>
              <a:path w="1126150" h="1126150">
                <a:moveTo>
                  <a:pt x="0" y="0"/>
                </a:moveTo>
                <a:lnTo>
                  <a:pt x="1126150" y="0"/>
                </a:lnTo>
                <a:lnTo>
                  <a:pt x="1126150" y="1126151"/>
                </a:lnTo>
                <a:lnTo>
                  <a:pt x="0" y="1126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514350" y="9883238"/>
            <a:ext cx="21040117" cy="3086100"/>
            <a:chOff x="0" y="0"/>
            <a:chExt cx="554143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41430" cy="812800"/>
            </a:xfrm>
            <a:custGeom>
              <a:avLst/>
              <a:gdLst/>
              <a:ahLst/>
              <a:cxnLst/>
              <a:rect l="l" t="t" r="r" b="b"/>
              <a:pathLst>
                <a:path w="5541430" h="812800">
                  <a:moveTo>
                    <a:pt x="0" y="0"/>
                  </a:moveTo>
                  <a:lnTo>
                    <a:pt x="5541430" y="0"/>
                  </a:lnTo>
                  <a:lnTo>
                    <a:pt x="554143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AFFF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5414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2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517024" y="1522991"/>
            <a:ext cx="8518559" cy="11817654"/>
          </a:xfrm>
          <a:custGeom>
            <a:avLst/>
            <a:gdLst/>
            <a:ahLst/>
            <a:cxnLst/>
            <a:rect l="l" t="t" r="r" b="b"/>
            <a:pathLst>
              <a:path w="8518559" h="11817654">
                <a:moveTo>
                  <a:pt x="0" y="0"/>
                </a:moveTo>
                <a:lnTo>
                  <a:pt x="8518559" y="0"/>
                </a:lnTo>
                <a:lnTo>
                  <a:pt x="8518559" y="11817654"/>
                </a:lnTo>
                <a:lnTo>
                  <a:pt x="0" y="1181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721</Words>
  <Application>Microsoft Office PowerPoint</Application>
  <PresentationFormat>Custom</PresentationFormat>
  <Paragraphs>97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46" baseType="lpstr">
      <vt:lpstr>HK Grotesk</vt:lpstr>
      <vt:lpstr>Helvetica World Bold</vt:lpstr>
      <vt:lpstr>Calibri</vt:lpstr>
      <vt:lpstr>DM Sans</vt:lpstr>
      <vt:lpstr>Arial</vt:lpstr>
      <vt:lpstr>Antique Olive Bold</vt:lpstr>
      <vt:lpstr>Glacial Indifference Bold</vt:lpstr>
      <vt:lpstr>Agrandir Wide Bold</vt:lpstr>
      <vt:lpstr>HK Grotesk Bold</vt:lpstr>
      <vt:lpstr>Archivo Black</vt:lpstr>
      <vt:lpstr>Arial Unicode Bold</vt:lpstr>
      <vt:lpstr>DM Sans Bold</vt:lpstr>
      <vt:lpstr>Times New Roman Condensed</vt:lpstr>
      <vt:lpstr>Times New Roman Condensed Italics</vt:lpstr>
      <vt:lpstr>TAN Summers</vt:lpstr>
      <vt:lpstr>Ahkio</vt:lpstr>
      <vt:lpstr>Poppins Bold</vt:lpstr>
      <vt:lpstr>Canva Sans Bold</vt:lpstr>
      <vt:lpstr>DM Sans Bold Italics</vt:lpstr>
      <vt:lpstr>Canva Sans</vt:lpstr>
      <vt:lpstr>Horizon</vt:lpstr>
      <vt:lpstr>Times New Roman Condensed Bold</vt:lpstr>
      <vt:lpstr>Dynapuff</vt:lpstr>
      <vt:lpstr>Lovelo</vt:lpstr>
      <vt:lpstr>Garet Bold</vt:lpstr>
      <vt:lpstr>Rundeck</vt:lpstr>
      <vt:lpstr>Ananias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Proposal Ppt</dc:title>
  <dc:creator>Riya Gupta</dc:creator>
  <cp:lastModifiedBy>Riya Gupta</cp:lastModifiedBy>
  <cp:revision>3</cp:revision>
  <dcterms:created xsi:type="dcterms:W3CDTF">2006-08-16T00:00:00Z</dcterms:created>
  <dcterms:modified xsi:type="dcterms:W3CDTF">2025-03-28T14:14:27Z</dcterms:modified>
  <dc:identifier>DAGiwMqWIIo</dc:identifier>
</cp:coreProperties>
</file>